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25" r:id="rId3"/>
    <p:sldId id="326" r:id="rId4"/>
    <p:sldId id="327" r:id="rId5"/>
    <p:sldId id="328" r:id="rId6"/>
    <p:sldId id="329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81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80" r:id="rId27"/>
    <p:sldId id="348" r:id="rId28"/>
    <p:sldId id="349" r:id="rId29"/>
    <p:sldId id="258" r:id="rId30"/>
    <p:sldId id="359" r:id="rId31"/>
    <p:sldId id="260" r:id="rId32"/>
    <p:sldId id="261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58" r:id="rId41"/>
    <p:sldId id="360" r:id="rId42"/>
    <p:sldId id="361" r:id="rId43"/>
    <p:sldId id="275" r:id="rId44"/>
    <p:sldId id="362" r:id="rId45"/>
    <p:sldId id="363" r:id="rId46"/>
    <p:sldId id="364" r:id="rId47"/>
    <p:sldId id="365" r:id="rId48"/>
    <p:sldId id="366" r:id="rId49"/>
    <p:sldId id="367" r:id="rId50"/>
    <p:sldId id="368" r:id="rId51"/>
    <p:sldId id="369" r:id="rId52"/>
    <p:sldId id="370" r:id="rId53"/>
    <p:sldId id="371" r:id="rId54"/>
    <p:sldId id="372" r:id="rId55"/>
    <p:sldId id="373" r:id="rId56"/>
    <p:sldId id="374" r:id="rId57"/>
    <p:sldId id="375" r:id="rId58"/>
    <p:sldId id="376" r:id="rId59"/>
    <p:sldId id="377" r:id="rId60"/>
    <p:sldId id="378" r:id="rId61"/>
    <p:sldId id="379" r:id="rId62"/>
    <p:sldId id="350" r:id="rId63"/>
    <p:sldId id="263" r:id="rId64"/>
    <p:sldId id="264" r:id="rId65"/>
    <p:sldId id="265" r:id="rId66"/>
    <p:sldId id="266" r:id="rId67"/>
    <p:sldId id="267" r:id="rId68"/>
    <p:sldId id="268" r:id="rId69"/>
    <p:sldId id="269" r:id="rId70"/>
    <p:sldId id="270" r:id="rId71"/>
    <p:sldId id="271" r:id="rId72"/>
    <p:sldId id="272" r:id="rId73"/>
    <p:sldId id="273" r:id="rId74"/>
    <p:sldId id="274" r:id="rId75"/>
    <p:sldId id="276" r:id="rId76"/>
    <p:sldId id="277" r:id="rId77"/>
    <p:sldId id="278" r:id="rId78"/>
    <p:sldId id="279" r:id="rId79"/>
    <p:sldId id="281" r:id="rId80"/>
    <p:sldId id="280" r:id="rId81"/>
    <p:sldId id="282" r:id="rId82"/>
    <p:sldId id="283" r:id="rId83"/>
    <p:sldId id="284" r:id="rId84"/>
    <p:sldId id="285" r:id="rId85"/>
    <p:sldId id="286" r:id="rId86"/>
    <p:sldId id="287" r:id="rId87"/>
    <p:sldId id="289" r:id="rId88"/>
    <p:sldId id="288" r:id="rId89"/>
    <p:sldId id="290" r:id="rId90"/>
    <p:sldId id="291" r:id="rId91"/>
    <p:sldId id="292" r:id="rId92"/>
    <p:sldId id="293" r:id="rId93"/>
    <p:sldId id="294" r:id="rId94"/>
    <p:sldId id="295" r:id="rId95"/>
    <p:sldId id="259" r:id="rId96"/>
    <p:sldId id="297" r:id="rId97"/>
    <p:sldId id="313" r:id="rId98"/>
    <p:sldId id="312" r:id="rId99"/>
    <p:sldId id="314" r:id="rId100"/>
    <p:sldId id="315" r:id="rId101"/>
    <p:sldId id="316" r:id="rId102"/>
    <p:sldId id="317" r:id="rId103"/>
    <p:sldId id="318" r:id="rId104"/>
    <p:sldId id="319" r:id="rId105"/>
    <p:sldId id="320" r:id="rId106"/>
    <p:sldId id="298" r:id="rId107"/>
    <p:sldId id="299" r:id="rId108"/>
    <p:sldId id="300" r:id="rId109"/>
    <p:sldId id="321" r:id="rId110"/>
    <p:sldId id="322" r:id="rId111"/>
    <p:sldId id="302" r:id="rId112"/>
    <p:sldId id="323" r:id="rId113"/>
    <p:sldId id="324" r:id="rId114"/>
    <p:sldId id="296" r:id="rId115"/>
    <p:sldId id="262" r:id="rId1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7"/>
    <p:restoredTop sz="94641"/>
  </p:normalViewPr>
  <p:slideViewPr>
    <p:cSldViewPr snapToGrid="0" snapToObjects="1">
      <p:cViewPr varScale="1">
        <p:scale>
          <a:sx n="110" d="100"/>
          <a:sy n="110" d="100"/>
        </p:scale>
        <p:origin x="1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B5941-E662-EF48-9929-7D28E877D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00D8B1-F1BD-7C49-9A00-9C4F434E1D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4A72C-6353-894D-AAC9-BC3E1703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EC284-7B1E-EE4C-BFA1-599974FEC66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7C844-E9DE-9F42-BE9C-77512121B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418C8E-BB68-BB48-AD90-7E4BE109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3B8A-B19B-6445-8627-D7CF7693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89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D5535-634C-4940-8394-EB825001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D9731F-F311-B342-AFB0-601D514E4B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9A315-BC7E-3C46-8411-7B629CFDC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EC284-7B1E-EE4C-BFA1-599974FEC66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3BD17-0FD1-B342-96D6-2F3E5264B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AEF353-8EC4-9E4F-9C35-6BDDDEB95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3B8A-B19B-6445-8627-D7CF7693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2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61C7D2-FDDE-1C4F-805D-FAF0C1CFF7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EEED31-5C04-664E-BE9A-31274177A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D06DA-0376-C34A-9FDC-79C48D893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EC284-7B1E-EE4C-BFA1-599974FEC66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3870D-115A-8A4C-B2E5-16EB7C132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CF001-3E5F-3B4A-BC39-62C86BA90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3B8A-B19B-6445-8627-D7CF7693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60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3738-48BB-0B4A-B341-27BEF38B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5FFDB-E800-CD46-80EA-A02FE459B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C6B88-5F66-1A4D-93DF-486435282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EC284-7B1E-EE4C-BFA1-599974FEC66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62DA9-83EB-374F-B5DE-E2AF23426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0754B-60BD-F74C-A7EA-245616CD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3B8A-B19B-6445-8627-D7CF7693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51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AB555-82AE-9F4C-BE40-C1B4B9431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B4F1C-E1FA-674F-909E-D033E4DF8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C6C45-6848-3B40-A981-18D97B948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EC284-7B1E-EE4C-BFA1-599974FEC66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AB512-C2C9-BA4B-9F65-4C63A7D6A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20863-61C6-2142-B6E0-084C5790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3B8A-B19B-6445-8627-D7CF7693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31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FF052-7825-D345-800D-F0C4AC1C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3164E-3F29-5F4A-A6FE-564486D69F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F5264-3CE2-4A40-922F-3CFADBD57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CD5B4-3D8A-0C40-8364-5DE3C04C3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EC284-7B1E-EE4C-BFA1-599974FEC66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362D9-1F3B-A842-8208-C3AF15716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67BED-6156-054E-A40D-200A9479A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3B8A-B19B-6445-8627-D7CF7693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47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EF91E-E8C4-7A4D-83A0-0CEA4262F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8AA2E-95B5-2E47-B411-DC8A36325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D3182-B464-454C-B58D-52B2405FD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48EA2B-0074-FC4C-BA96-D023DD5274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1EF46A-F406-2C49-B73A-7A97FA1F23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2DCA74-2511-DF45-BB37-51C5BBAF5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EC284-7B1E-EE4C-BFA1-599974FEC66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114977-9D53-9942-89D7-37A6E53A0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0079AA-3FD3-6142-A39A-113979C3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3B8A-B19B-6445-8627-D7CF7693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29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7850-DEE2-5244-A3F4-47480BD15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145FF4-EEE3-5D46-BDA2-4234E8897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EC284-7B1E-EE4C-BFA1-599974FEC66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DD0090-8B30-ED4C-96AF-E760980EB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D11FAD-3DF3-B340-8131-0494B257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3B8A-B19B-6445-8627-D7CF7693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11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C30D75-D757-1143-B15F-4039B674C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EC284-7B1E-EE4C-BFA1-599974FEC66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683A73-4B11-9C43-8AC4-563557C4A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167C1-268D-8E46-8A9F-5C0A3871F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3B8A-B19B-6445-8627-D7CF7693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27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683EB-4129-D947-842E-4A52916E3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BBCD85-3331-CB42-9870-0F4FF1432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DC0DF0-B76F-2A49-90C4-5E6562556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5FF41-62BB-0A43-B9A8-7DA43EE9E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EC284-7B1E-EE4C-BFA1-599974FEC66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D67AC-DA45-FB4D-B723-74E7253A4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E3F82-02C5-D341-B61D-27D76D64B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3B8A-B19B-6445-8627-D7CF7693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06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01563-20C7-354D-A260-2A11DD914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288F67-6607-9247-A5ED-19EFA0B820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5E25C-2B82-F844-B20B-EA9923E52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70826E-2BF6-D54B-8B53-35F58BF8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EC284-7B1E-EE4C-BFA1-599974FEC66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25263-AFE6-D646-9985-3302CB012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2AD86-62C2-4A42-925E-FE6378514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E3B8A-B19B-6445-8627-D7CF7693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58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0665B7-8DAC-1B4F-AEDF-7CF8CD3B3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7AB7F-11FB-8C42-A394-1F21AD866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6D762-5C81-FF44-8494-60F89459E6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EC284-7B1E-EE4C-BFA1-599974FEC665}" type="datetimeFigureOut">
              <a:rPr lang="en-US" smtClean="0"/>
              <a:t>4/16/2018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F4CD8-A2E0-804E-AF16-6B0665D2D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F1DDC-1F18-8F4A-A5B8-8E880487E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E3B8A-B19B-6445-8627-D7CF76930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42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ujjwalkarn.me/2016/08/11/intuitive-explanation-convnets/" TargetMode="External"/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ildml.com/2015/11/understanding-convolutional-neural-networks-for-nlp/" TargetMode="External"/><Relationship Id="rId4" Type="http://schemas.openxmlformats.org/officeDocument/2006/relationships/hyperlink" Target="https://medium.com/@ageitgey/machine-learning-is-fun-part-3-deep-learning-and-convolutional-neural-networks-f40359318721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mccormickml.com/2016/04/19/word2vec-tutorial-the-skip-gram-model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mccormickml.com/2016/04/19/word2vec-tutorial-the-skip-gram-model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ujjwalkarn.me/2016/08/11/intuitive-explanation-convnets/" TargetMode="External"/><Relationship Id="rId2" Type="http://schemas.openxmlformats.org/officeDocument/2006/relationships/hyperlink" Target="https://cs231n.github.io/convolutional-network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@ageitgey/machine-learning-is-fun-part-3-deep-learning-and-convolutional-neural-networks-f40359318721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hyperlink" Target="https://medium.com/@ageitgey/machine-learning-is-fun-part-3-deep-learning-and-convolutional-neural-networks-f40359318721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tenberg.org/files/873/873-0.txt" TargetMode="External"/><Relationship Id="rId2" Type="http://schemas.openxmlformats.org/officeDocument/2006/relationships/hyperlink" Target="http://gutenberg.org/ebooks/873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ll_models_are_wrong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google.com/p/word2vec/" TargetMode="External"/><Relationship Id="rId2" Type="http://schemas.openxmlformats.org/officeDocument/2006/relationships/hyperlink" Target="http://arxiv.org/abs/1408.5882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clweb.org/anthology/P15-2058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://arxiv.org/abs/1412.1058v1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://arxiv.org/abs/1504.01255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://arxiv.org/abs/1510.03820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.nyu.edu/~thien/pubs/vector15.pdf" TargetMode="Externa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ltk.org/" TargetMode="External"/><Relationship Id="rId2" Type="http://schemas.openxmlformats.org/officeDocument/2006/relationships/hyperlink" Target="https://wordnet.princeton.edu/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knowledge-graph/" TargetMode="External"/><Relationship Id="rId7" Type="http://schemas.openxmlformats.org/officeDocument/2006/relationships/hyperlink" Target="https://protege.stanford.edu/" TargetMode="External"/><Relationship Id="rId2" Type="http://schemas.openxmlformats.org/officeDocument/2006/relationships/hyperlink" Target="https://developers.google.com/freebas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Wikipedia:Database_download" TargetMode="External"/><Relationship Id="rId5" Type="http://schemas.openxmlformats.org/officeDocument/2006/relationships/hyperlink" Target="https://github.com/dbpedia/" TargetMode="External"/><Relationship Id="rId4" Type="http://schemas.openxmlformats.org/officeDocument/2006/relationships/hyperlink" Target="https://www.mpi-inf.mpg.de/departments/databases-and-information-systems/research/yago-naga/yago/#c10444" TargetMode="Externa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01594-292C-534C-B0AA-5A7B0F5A8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and NLP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66D090-A977-B444-AEDD-34A27F31B9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Damir Cavar</a:t>
            </a:r>
          </a:p>
          <a:p>
            <a:r>
              <a:rPr lang="en-US" dirty="0"/>
              <a:t>April 2018</a:t>
            </a:r>
          </a:p>
        </p:txBody>
      </p:sp>
    </p:spTree>
    <p:extLst>
      <p:ext uri="{BB962C8B-B14F-4D97-AF65-F5344CB8AC3E}">
        <p14:creationId xmlns:p14="http://schemas.microsoft.com/office/powerpoint/2010/main" val="1404585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BCE62-3643-4EA5-90A6-A6017C877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Mental Lexicon vs. Lexical Use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E84F70-38F9-4010-AB18-A093BCF2B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282" y="1825625"/>
            <a:ext cx="10116518" cy="455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991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80148-3F8B-427E-9683-930FDD822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NLP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9F01D-31DD-4576-8E27-68C6123F5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Missing levels of analysis and annotation:</a:t>
            </a:r>
          </a:p>
          <a:p>
            <a:pPr lvl="1"/>
            <a:r>
              <a:rPr lang="en-US"/>
              <a:t>Semantic features (limited in NER and </a:t>
            </a:r>
            <a:r>
              <a:rPr lang="en-US" err="1"/>
              <a:t>PoS</a:t>
            </a:r>
            <a:r>
              <a:rPr lang="en-US"/>
              <a:t>-tags) and Pragmatic level analysis</a:t>
            </a:r>
          </a:p>
          <a:p>
            <a:pPr lvl="2"/>
            <a:r>
              <a:rPr lang="en-US"/>
              <a:t>Definiteness or specificity is missing</a:t>
            </a:r>
          </a:p>
          <a:p>
            <a:pPr lvl="1"/>
            <a:r>
              <a:rPr lang="en-US"/>
              <a:t>Clause detection</a:t>
            </a:r>
          </a:p>
          <a:p>
            <a:pPr lvl="2"/>
            <a:r>
              <a:rPr lang="en-US"/>
              <a:t>Clause-type detection</a:t>
            </a:r>
          </a:p>
          <a:p>
            <a:pPr lvl="1"/>
            <a:r>
              <a:rPr lang="en-US"/>
              <a:t>Scope relation annotation or analysis (except encoded in bracketed tree annotation in the </a:t>
            </a:r>
            <a:r>
              <a:rPr lang="en-US" err="1"/>
              <a:t>CoreNLP</a:t>
            </a:r>
            <a:r>
              <a:rPr lang="en-US"/>
              <a:t> output)</a:t>
            </a:r>
          </a:p>
          <a:p>
            <a:pPr lvl="1"/>
            <a:r>
              <a:rPr lang="en-US"/>
              <a:t>Tempus (in particular periphrastic)</a:t>
            </a:r>
          </a:p>
          <a:p>
            <a:pPr lvl="1"/>
            <a:r>
              <a:rPr lang="en-US"/>
              <a:t>Mood (Realis or </a:t>
            </a:r>
            <a:r>
              <a:rPr lang="en-US" err="1"/>
              <a:t>Irrealis</a:t>
            </a:r>
            <a:r>
              <a:rPr lang="en-US"/>
              <a:t>)</a:t>
            </a:r>
          </a:p>
          <a:p>
            <a:pPr lvl="1"/>
            <a:r>
              <a:rPr lang="en-US"/>
              <a:t>Voice</a:t>
            </a:r>
          </a:p>
          <a:p>
            <a:pPr lvl="1"/>
            <a:r>
              <a:rPr lang="en-US"/>
              <a:t>Scope of operators, particles, negation</a:t>
            </a:r>
          </a:p>
          <a:p>
            <a:pPr lvl="1"/>
            <a:r>
              <a:rPr lang="en-US"/>
              <a:t>…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9C090-212E-453D-B36E-F41571ECE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C93D5-AE85-4155-9B9A-EB4268DFC5FA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615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506B-3761-4B9C-A226-D7DC6D1FE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B73D5-3235-4C5D-8937-91ECE960C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Peter likes to swim in the lake.</a:t>
            </a:r>
          </a:p>
          <a:p>
            <a:r>
              <a:rPr lang="en-US"/>
              <a:t>I want John to read this book.</a:t>
            </a:r>
          </a:p>
          <a:p>
            <a:r>
              <a:rPr lang="en-US"/>
              <a:t>John bought a car and Peter drives it.</a:t>
            </a:r>
          </a:p>
          <a:p>
            <a:r>
              <a:rPr lang="en-US"/>
              <a:t>John bought a car and drives it.</a:t>
            </a:r>
          </a:p>
          <a:p>
            <a:r>
              <a:rPr lang="en-US"/>
              <a:t>John read a book and Mary a newspaper.</a:t>
            </a:r>
          </a:p>
          <a:p>
            <a:r>
              <a:rPr lang="en-US"/>
              <a:t>John bought and Peter crashed the car.</a:t>
            </a:r>
          </a:p>
          <a:p>
            <a:r>
              <a:rPr lang="en-US"/>
              <a:t>Tim Cook is the CEO of Apple and a board member of Google Inc.</a:t>
            </a:r>
          </a:p>
          <a:p>
            <a:r>
              <a:rPr lang="en-US"/>
              <a:t>The mass expulsion of Russian personnel stationed in the United States was the largest ever, eclipsing even the darkest days of the global showdown with the Soviet Union.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5D7342-A7A9-4B0F-933C-97C7580A0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C93D5-AE85-4155-9B9A-EB4268DFC5FA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996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F7B5-E7C1-4695-AA32-0EFF51A92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7524B-7230-485B-ADF8-F043DFE49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Fact extraction:</a:t>
            </a:r>
          </a:p>
          <a:p>
            <a:pPr lvl="1"/>
            <a:r>
              <a:rPr lang="en-US"/>
              <a:t>Core semantic relations (CRS) in clauses:</a:t>
            </a:r>
          </a:p>
          <a:p>
            <a:pPr lvl="2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Subject </a:t>
            </a:r>
            <a:r>
              <a:rPr lang="mr-IN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–</a:t>
            </a:r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Verb/Predicate </a:t>
            </a:r>
            <a:r>
              <a:rPr lang="mr-IN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–</a:t>
            </a:r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Object</a:t>
            </a:r>
          </a:p>
          <a:p>
            <a:pPr lvl="2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Subject </a:t>
            </a:r>
            <a:r>
              <a:rPr lang="mr-IN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–</a:t>
            </a:r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Predicate</a:t>
            </a:r>
          </a:p>
          <a:p>
            <a:pPr lvl="2"/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Subject </a:t>
            </a:r>
            <a:r>
              <a:rPr lang="mr-IN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–</a:t>
            </a:r>
            <a:r>
              <a:rPr lang="en-US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Verb - (Core Semantic Relations)</a:t>
            </a:r>
          </a:p>
          <a:p>
            <a:pPr lvl="1"/>
            <a:r>
              <a:rPr lang="en-US"/>
              <a:t>Extended Semantic Relations</a:t>
            </a:r>
          </a:p>
          <a:p>
            <a:pPr lvl="2"/>
            <a:r>
              <a:rPr lang="en-US"/>
              <a:t>Modification (properties of arguments)</a:t>
            </a:r>
          </a:p>
          <a:p>
            <a:pPr lvl="2"/>
            <a:r>
              <a:rPr lang="en-US"/>
              <a:t>Restrictions (semantic, e.g. relative clauses)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E4872-A197-409B-A182-DCA56BF1B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C93D5-AE85-4155-9B9A-EB4268DFC5FA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1831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7BEC1-9F4A-41E3-B2BA-07AD6465D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Extraction of CRS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1CF17-C7DF-4770-8B6A-7B7FF2A7A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Types of CRS</a:t>
            </a:r>
          </a:p>
          <a:p>
            <a:pPr lvl="1"/>
            <a:r>
              <a:rPr lang="en-US"/>
              <a:t>Copula constructions</a:t>
            </a:r>
          </a:p>
          <a:p>
            <a:pPr lvl="1"/>
            <a:r>
              <a:rPr lang="en-US"/>
              <a:t>Transitive predicates</a:t>
            </a:r>
          </a:p>
          <a:p>
            <a:pPr lvl="1"/>
            <a:r>
              <a:rPr lang="en-US"/>
              <a:t>Intransitive predicates</a:t>
            </a:r>
          </a:p>
          <a:p>
            <a:pPr lvl="1"/>
            <a:r>
              <a:rPr lang="en-US"/>
              <a:t>Complementing predicates</a:t>
            </a:r>
          </a:p>
          <a:p>
            <a:pPr lvl="2"/>
            <a:r>
              <a:rPr lang="en-US"/>
              <a:t>Dependent clause types</a:t>
            </a:r>
          </a:p>
          <a:p>
            <a:pPr lvl="1"/>
            <a:r>
              <a:rPr lang="en-US"/>
              <a:t>Declarative vs. interrogative clausal domains</a:t>
            </a:r>
          </a:p>
          <a:p>
            <a:pPr lvl="1"/>
            <a:r>
              <a:rPr lang="en-US"/>
              <a:t>Control constructions</a:t>
            </a:r>
          </a:p>
          <a:p>
            <a:pPr lvl="1"/>
            <a:r>
              <a:rPr lang="en-US"/>
              <a:t>Gapping</a:t>
            </a:r>
          </a:p>
          <a:p>
            <a:r>
              <a:rPr lang="en-US"/>
              <a:t>CRS Directionality</a:t>
            </a:r>
          </a:p>
          <a:p>
            <a:pPr lvl="1"/>
            <a:r>
              <a:rPr lang="en-US"/>
              <a:t>Passive reverts the relations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53865-643A-4174-BB5B-EAF30F1E6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C93D5-AE85-4155-9B9A-EB4268DFC5FA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7348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214-06FA-43CE-9B97-7F6AE86A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Implicatures and Presuppositions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8277C-7ACA-406B-AA8A-4147546F3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/>
              <a:t>Linguistic derivations:</a:t>
            </a:r>
          </a:p>
          <a:p>
            <a:pPr lvl="1"/>
            <a:r>
              <a:rPr lang="en-US" i="1"/>
              <a:t>John bought a car</a:t>
            </a:r>
            <a:r>
              <a:rPr lang="en-US"/>
              <a:t>. Vs. </a:t>
            </a:r>
            <a:r>
              <a:rPr lang="en-US" i="1"/>
              <a:t>John bought the blue car</a:t>
            </a:r>
            <a:r>
              <a:rPr lang="en-US"/>
              <a:t>.</a:t>
            </a:r>
          </a:p>
          <a:p>
            <a:pPr lvl="2"/>
            <a:r>
              <a:rPr lang="en-US"/>
              <a:t>Most likely Implicatures:</a:t>
            </a:r>
          </a:p>
          <a:p>
            <a:pPr lvl="3"/>
            <a:r>
              <a:rPr lang="en-US"/>
              <a:t>Definiteness: speaker and hearer are familiar with the cars in general, the one car in particular.</a:t>
            </a:r>
          </a:p>
          <a:p>
            <a:pPr lvl="3"/>
            <a:r>
              <a:rPr lang="en-US"/>
              <a:t>Specificity: there was at least one more car and none of the other cars is blue.</a:t>
            </a:r>
          </a:p>
          <a:p>
            <a:pPr lvl="1"/>
            <a:r>
              <a:rPr lang="en-US"/>
              <a:t>John fed his cat.</a:t>
            </a:r>
          </a:p>
          <a:p>
            <a:pPr lvl="2"/>
            <a:r>
              <a:rPr lang="en-US"/>
              <a:t>-&gt; </a:t>
            </a:r>
            <a:r>
              <a:rPr lang="en-US" i="1"/>
              <a:t>John owns a cat</a:t>
            </a:r>
            <a:r>
              <a:rPr lang="en-US"/>
              <a:t>.</a:t>
            </a:r>
          </a:p>
          <a:p>
            <a:r>
              <a:rPr lang="en-US"/>
              <a:t>Domain specific:</a:t>
            </a:r>
          </a:p>
          <a:p>
            <a:pPr lvl="1"/>
            <a:r>
              <a:rPr lang="en-US"/>
              <a:t>John tweets: “</a:t>
            </a:r>
            <a:r>
              <a:rPr lang="en-US" i="1"/>
              <a:t>The price of </a:t>
            </a:r>
            <a:r>
              <a:rPr lang="en-US" i="1" err="1"/>
              <a:t>Apidra</a:t>
            </a:r>
            <a:r>
              <a:rPr lang="en-US" i="1"/>
              <a:t> went up by 100%</a:t>
            </a:r>
            <a:r>
              <a:rPr lang="en-US"/>
              <a:t>”</a:t>
            </a:r>
          </a:p>
          <a:p>
            <a:pPr lvl="1"/>
            <a:r>
              <a:rPr lang="en-US"/>
              <a:t>Ontological knowledge (</a:t>
            </a:r>
            <a:r>
              <a:rPr lang="en-US" err="1"/>
              <a:t>cTAKES</a:t>
            </a:r>
            <a:r>
              <a:rPr lang="en-US"/>
              <a:t> &amp; UMLS): </a:t>
            </a:r>
            <a:r>
              <a:rPr lang="en-US" err="1"/>
              <a:t>Apidra</a:t>
            </a:r>
            <a:r>
              <a:rPr lang="en-US"/>
              <a:t> is a common drug, an insulin, to treat diabetes.</a:t>
            </a:r>
          </a:p>
          <a:p>
            <a:pPr lvl="1"/>
            <a:r>
              <a:rPr lang="en-US"/>
              <a:t>-&gt; John (or a closed family member) most likely suffer from some form of diabetes.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D9E8D-CC11-4947-9A8B-7AEAC2F90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C93D5-AE85-4155-9B9A-EB4268DFC5FA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224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BAA59-9BF2-46BE-9F44-AE1B38ED9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427BF-B1FC-456A-B99B-7438043E7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Conversion of extracted concepts, relations to</a:t>
            </a:r>
          </a:p>
          <a:p>
            <a:pPr lvl="1"/>
            <a:r>
              <a:rPr lang="en-US"/>
              <a:t>Core concepts and relations</a:t>
            </a:r>
          </a:p>
          <a:p>
            <a:pPr lvl="1"/>
            <a:r>
              <a:rPr lang="en-US"/>
              <a:t>Implied and presupposed ones</a:t>
            </a:r>
          </a:p>
          <a:p>
            <a:r>
              <a:rPr lang="en-US"/>
              <a:t>Unifying concepts:</a:t>
            </a:r>
          </a:p>
          <a:p>
            <a:pPr lvl="1"/>
            <a:r>
              <a:rPr lang="en-US"/>
              <a:t>Coreference analysis and anaphora resolution</a:t>
            </a:r>
          </a:p>
          <a:p>
            <a:pPr lvl="1"/>
            <a:r>
              <a:rPr lang="en-US"/>
              <a:t>Mapping of concept to unique referent: the CEO of Apple = Tim Cook = he = Timothy Donald Cook (Wikipedia ID)</a:t>
            </a:r>
          </a:p>
          <a:p>
            <a:pPr lvl="1"/>
            <a:r>
              <a:rPr lang="en-US"/>
              <a:t>Expansion using OWL and WordNet:</a:t>
            </a:r>
          </a:p>
          <a:p>
            <a:pPr lvl="2"/>
            <a:r>
              <a:rPr lang="en-US"/>
              <a:t>Timothy Donald Cook = human, etc.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B77F0-6E34-4296-A822-995E44A22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C93D5-AE85-4155-9B9A-EB4268DFC5FA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25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089EE-0501-4E45-BB0A-BE2094976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Triple Stores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2BFCC-3838-4E7E-BB8E-48C959CD6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Traditional databases store structured data in tables, possibly with relations to other tables</a:t>
            </a:r>
          </a:p>
          <a:p>
            <a:r>
              <a:rPr lang="en-US"/>
              <a:t>Alternative:</a:t>
            </a:r>
          </a:p>
          <a:p>
            <a:pPr lvl="1"/>
            <a:r>
              <a:rPr lang="en-US"/>
              <a:t>Storage for concepts and their relations to other concepts</a:t>
            </a:r>
          </a:p>
          <a:p>
            <a:pPr lvl="2"/>
            <a:r>
              <a:rPr lang="en-US"/>
              <a:t>Concept – Predicate – Concept relations</a:t>
            </a:r>
          </a:p>
          <a:p>
            <a:pPr lvl="2"/>
            <a:r>
              <a:rPr lang="en-US"/>
              <a:t>Tim Cook is the CEO of Apple = </a:t>
            </a:r>
            <a:r>
              <a:rPr lang="en-US" err="1"/>
              <a:t>Tim_Cook</a:t>
            </a:r>
            <a:r>
              <a:rPr lang="en-US"/>
              <a:t> </a:t>
            </a:r>
            <a:r>
              <a:rPr lang="en-US" err="1"/>
              <a:t>isA</a:t>
            </a:r>
            <a:r>
              <a:rPr lang="en-US"/>
              <a:t> CEO + </a:t>
            </a:r>
            <a:r>
              <a:rPr lang="en-US" err="1"/>
              <a:t>Tim_Cook</a:t>
            </a:r>
            <a:r>
              <a:rPr lang="en-US"/>
              <a:t> </a:t>
            </a:r>
            <a:r>
              <a:rPr lang="en-US" err="1"/>
              <a:t>worksFor</a:t>
            </a:r>
            <a:r>
              <a:rPr lang="en-US"/>
              <a:t> Apple + Apple employs </a:t>
            </a:r>
            <a:r>
              <a:rPr lang="en-US" err="1"/>
              <a:t>Tim_Cook</a:t>
            </a:r>
            <a:endParaRPr lang="en-US"/>
          </a:p>
          <a:p>
            <a:pPr lvl="1"/>
            <a:r>
              <a:rPr lang="en-US"/>
              <a:t>Existing XML standards for the encoding and exchange of such triples: Resource Description Framework (RDF)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5C624-7EF3-43A6-BFD7-CCA91D9D3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C93D5-AE85-4155-9B9A-EB4268DFC5FA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12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B0E14-C702-4677-A9A9-9F37E57D1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55671-21E0-4C78-8352-16386FDE6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More generic than Triple Stores</a:t>
            </a:r>
          </a:p>
          <a:p>
            <a:r>
              <a:rPr lang="en-US"/>
              <a:t>Basic elements:</a:t>
            </a:r>
          </a:p>
          <a:p>
            <a:pPr lvl="1"/>
            <a:r>
              <a:rPr lang="en-US"/>
              <a:t>Concepts with possible attributes:</a:t>
            </a:r>
          </a:p>
          <a:p>
            <a:pPr lvl="2"/>
            <a:r>
              <a:rPr lang="en-US"/>
              <a:t>Concept: Tim Cook</a:t>
            </a:r>
          </a:p>
          <a:p>
            <a:pPr lvl="2"/>
            <a:r>
              <a:rPr lang="en-US"/>
              <a:t>Label: CEO</a:t>
            </a:r>
          </a:p>
          <a:p>
            <a:pPr lvl="2"/>
            <a:r>
              <a:rPr lang="en-US"/>
              <a:t>Attribute: age = 57</a:t>
            </a:r>
          </a:p>
          <a:p>
            <a:pPr lvl="2"/>
            <a:r>
              <a:rPr lang="en-US"/>
              <a:t>Attribute: residence = Palo Alto</a:t>
            </a:r>
          </a:p>
          <a:p>
            <a:pPr lvl="2"/>
            <a:r>
              <a:rPr lang="en-US"/>
              <a:t>…</a:t>
            </a:r>
          </a:p>
          <a:p>
            <a:pPr lvl="1"/>
            <a:r>
              <a:rPr lang="en-US"/>
              <a:t>Relations between concepts with possible attribute:</a:t>
            </a:r>
          </a:p>
          <a:p>
            <a:pPr lvl="2"/>
            <a:r>
              <a:rPr lang="en-US"/>
              <a:t>Relation: </a:t>
            </a:r>
            <a:r>
              <a:rPr lang="en-US" err="1"/>
              <a:t>livesIn</a:t>
            </a:r>
            <a:endParaRPr lang="en-US"/>
          </a:p>
          <a:p>
            <a:pPr lvl="2"/>
            <a:r>
              <a:rPr lang="en-US"/>
              <a:t>Attribute: from = May 2003</a:t>
            </a:r>
          </a:p>
          <a:p>
            <a:pPr lvl="2"/>
            <a:r>
              <a:rPr lang="en-US"/>
              <a:t>Attribute: to = October 2013</a:t>
            </a:r>
          </a:p>
          <a:p>
            <a:pPr lvl="2"/>
            <a:r>
              <a:rPr lang="en-US"/>
              <a:t>…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7D6E2B6-9815-4356-A63B-CAA80FD72BE4}"/>
              </a:ext>
            </a:extLst>
          </p:cNvPr>
          <p:cNvSpPr/>
          <p:nvPr/>
        </p:nvSpPr>
        <p:spPr>
          <a:xfrm>
            <a:off x="8109527" y="1690688"/>
            <a:ext cx="1283855" cy="11633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Tim Cook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92DF67-494B-4731-88DC-9A0547B49FB4}"/>
              </a:ext>
            </a:extLst>
          </p:cNvPr>
          <p:cNvSpPr/>
          <p:nvPr/>
        </p:nvSpPr>
        <p:spPr>
          <a:xfrm>
            <a:off x="10372436" y="4322618"/>
            <a:ext cx="1459346" cy="132556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Palo Alto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9112F4E6-693B-4475-96FA-8064535C103A}"/>
              </a:ext>
            </a:extLst>
          </p:cNvPr>
          <p:cNvSpPr/>
          <p:nvPr/>
        </p:nvSpPr>
        <p:spPr>
          <a:xfrm>
            <a:off x="7601527" y="2152073"/>
            <a:ext cx="3583709" cy="4239491"/>
          </a:xfrm>
          <a:prstGeom prst="arc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err="1"/>
              <a:t>livesIn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017BAD-CA14-4088-9659-FFAAA56B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C93D5-AE85-4155-9B9A-EB4268DFC5FA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312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AF12E-9EFA-4988-A625-AF76CA18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Knowledge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76E9B-7DC0-46B5-BBB0-583E8116A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Graph DB with facts or knowledge about concepts and their relations</a:t>
            </a:r>
          </a:p>
          <a:p>
            <a:r>
              <a:rPr lang="en-US"/>
              <a:t>Extensions:</a:t>
            </a:r>
          </a:p>
          <a:p>
            <a:pPr lvl="1"/>
            <a:r>
              <a:rPr lang="en-US"/>
              <a:t>Ontologies</a:t>
            </a:r>
          </a:p>
          <a:p>
            <a:pPr lvl="2"/>
            <a:r>
              <a:rPr lang="en-US"/>
              <a:t>Web Ontology Language (OWL) as Description Logic representations</a:t>
            </a:r>
          </a:p>
          <a:p>
            <a:pPr lvl="3"/>
            <a:r>
              <a:rPr lang="en-US"/>
              <a:t>Taxonomies of classes of concepts (hyper- and hyponymy relations)</a:t>
            </a:r>
          </a:p>
          <a:p>
            <a:pPr lvl="3"/>
            <a:r>
              <a:rPr lang="en-US"/>
              <a:t>Relations with e.g. Domain and Range specifications</a:t>
            </a:r>
          </a:p>
          <a:p>
            <a:pPr lvl="2"/>
            <a:r>
              <a:rPr lang="en-US"/>
              <a:t>Concepts like CEO </a:t>
            </a:r>
            <a:r>
              <a:rPr lang="en-US" err="1"/>
              <a:t>isA</a:t>
            </a:r>
            <a:r>
              <a:rPr lang="en-US"/>
              <a:t> Human </a:t>
            </a:r>
            <a:r>
              <a:rPr lang="en-US" err="1"/>
              <a:t>isA</a:t>
            </a:r>
            <a:r>
              <a:rPr lang="en-US"/>
              <a:t> Thing…</a:t>
            </a:r>
          </a:p>
          <a:p>
            <a:pPr lvl="1"/>
            <a:r>
              <a:rPr lang="en-US"/>
              <a:t>Assertions of facts, instances, relations</a:t>
            </a:r>
          </a:p>
          <a:p>
            <a:pPr lvl="2"/>
            <a:r>
              <a:rPr lang="en-US"/>
              <a:t>Individuals: Tim Cook as instance of CEO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18C0B-D730-450A-AF6A-D9E912E86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C93D5-AE85-4155-9B9A-EB4268DFC5FA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979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B6350-57C1-4AE9-80E6-BD5701BB3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Knowledge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8BB3C-4923-4ADD-A559-CFCF8521D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Vectorization:</a:t>
            </a:r>
          </a:p>
          <a:p>
            <a:pPr lvl="1"/>
            <a:r>
              <a:rPr lang="en-US"/>
              <a:t>Concept label or class</a:t>
            </a:r>
          </a:p>
          <a:p>
            <a:pPr lvl="1"/>
            <a:r>
              <a:rPr lang="en-US"/>
              <a:t>N most dominant concepts and predicates</a:t>
            </a:r>
          </a:p>
          <a:p>
            <a:pPr lvl="2"/>
            <a:r>
              <a:rPr lang="en-US"/>
              <a:t>(Convolutional approach: reduction to features in regions)</a:t>
            </a:r>
          </a:p>
          <a:p>
            <a:r>
              <a:rPr lang="en-US"/>
              <a:t>Learning classes or labels for new concepts:</a:t>
            </a:r>
          </a:p>
          <a:p>
            <a:pPr lvl="1"/>
            <a:r>
              <a:rPr lang="en-US"/>
              <a:t>Classification task using vectorized sub-graph as input and class ID as output</a:t>
            </a:r>
          </a:p>
          <a:p>
            <a:r>
              <a:rPr lang="en-US"/>
              <a:t>Learning new classes:</a:t>
            </a:r>
          </a:p>
          <a:p>
            <a:pPr lvl="1"/>
            <a:r>
              <a:rPr lang="en-US"/>
              <a:t>Clustering approach?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5446F-CCB1-44CC-B8F9-2E5343A96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C93D5-AE85-4155-9B9A-EB4268DFC5FA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47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8569A-60F3-4548-A6D1-A536E5A6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E9C0E-C8AD-4F30-AE8B-307D0D423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Entropy effect on the lexicon</a:t>
            </a:r>
          </a:p>
          <a:p>
            <a:r>
              <a:rPr lang="en-US" dirty="0"/>
              <a:t>Language is highly dynamic and static/invariant at the same time	</a:t>
            </a:r>
          </a:p>
          <a:p>
            <a:endParaRPr lang="en-US" dirty="0"/>
          </a:p>
          <a:p>
            <a:r>
              <a:rPr lang="en-US" b="1" dirty="0"/>
              <a:t>Open Class Lexicon:</a:t>
            </a:r>
            <a:endParaRPr lang="en-US" dirty="0"/>
          </a:p>
          <a:p>
            <a:pPr lvl="1"/>
            <a:r>
              <a:rPr lang="en-US" dirty="0"/>
              <a:t>Nouns, Verbs, Adjectives, ...</a:t>
            </a:r>
          </a:p>
          <a:p>
            <a:pPr lvl="1"/>
            <a:r>
              <a:rPr lang="en-US" dirty="0"/>
              <a:t>highly dynamic set in any language (one estimate on NYT: ca. 20,000 new words in English per year), leading to group, region, or dialect variation</a:t>
            </a:r>
          </a:p>
          <a:p>
            <a:r>
              <a:rPr lang="en-US" b="1" dirty="0"/>
              <a:t>Closed Class Lexicon:</a:t>
            </a:r>
            <a:endParaRPr lang="en-US" dirty="0"/>
          </a:p>
          <a:p>
            <a:pPr lvl="1"/>
            <a:r>
              <a:rPr lang="en-US" dirty="0"/>
              <a:t>Functional Categories (articles, prepositions, conjunctions)</a:t>
            </a:r>
          </a:p>
          <a:p>
            <a:pPr lvl="1"/>
            <a:r>
              <a:rPr lang="en-US" dirty="0"/>
              <a:t>static in any language (language specific) and over speakers (thus in text)</a:t>
            </a:r>
          </a:p>
        </p:txBody>
      </p:sp>
    </p:spTree>
    <p:extLst>
      <p:ext uri="{BB962C8B-B14F-4D97-AF65-F5344CB8AC3E}">
        <p14:creationId xmlns:p14="http://schemas.microsoft.com/office/powerpoint/2010/main" val="134919406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72F7F-0159-400E-A789-1D5D1CFB6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Multi-Modality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C1EA1-20C3-4DEF-8516-701F4311D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Language</a:t>
            </a:r>
          </a:p>
          <a:p>
            <a:r>
              <a:rPr lang="en-US"/>
              <a:t>Speech</a:t>
            </a:r>
          </a:p>
          <a:p>
            <a:pPr lvl="1"/>
            <a:r>
              <a:rPr lang="en-US"/>
              <a:t>Prosody</a:t>
            </a:r>
          </a:p>
          <a:p>
            <a:pPr lvl="1"/>
            <a:r>
              <a:rPr lang="en-US"/>
              <a:t>Focus</a:t>
            </a:r>
          </a:p>
          <a:p>
            <a:r>
              <a:rPr lang="en-US"/>
              <a:t>Visual input</a:t>
            </a:r>
          </a:p>
          <a:p>
            <a:pPr lvl="1"/>
            <a:r>
              <a:rPr lang="en-US"/>
              <a:t>Generic properties of concepts, events</a:t>
            </a:r>
          </a:p>
          <a:p>
            <a:pPr lvl="2"/>
            <a:r>
              <a:rPr lang="en-US"/>
              <a:t>World knowledge</a:t>
            </a:r>
          </a:p>
          <a:p>
            <a:pPr lvl="2"/>
            <a:r>
              <a:rPr lang="en-US"/>
              <a:t>Universe of discourse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9ECDA-12B6-4E3D-85EA-846256170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C93D5-AE85-4155-9B9A-EB4268DFC5FA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613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6A42E-36AD-4E27-9FE8-1275B0A5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Prosody and 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87314-33BD-460E-B0BA-4F576DC9A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Focal stress and intonation contour</a:t>
            </a:r>
          </a:p>
          <a:p>
            <a:pPr lvl="1"/>
            <a:r>
              <a:rPr lang="en-US"/>
              <a:t>Generating initial corpus sets</a:t>
            </a:r>
          </a:p>
          <a:p>
            <a:pPr lvl="1"/>
            <a:endParaRPr lang="en-US"/>
          </a:p>
          <a:p>
            <a:r>
              <a:rPr lang="en-US"/>
              <a:t>Measuring:</a:t>
            </a:r>
          </a:p>
          <a:p>
            <a:pPr lvl="1"/>
            <a:r>
              <a:rPr lang="en-US"/>
              <a:t>Intensity</a:t>
            </a:r>
          </a:p>
          <a:p>
            <a:pPr lvl="1"/>
            <a:r>
              <a:rPr lang="en-US"/>
              <a:t>Root-Mean-Square (RMS) energy over frames</a:t>
            </a:r>
          </a:p>
          <a:p>
            <a:pPr lvl="1"/>
            <a:r>
              <a:rPr lang="en-US"/>
              <a:t>Mel-Frequency Cepstral Coefficients</a:t>
            </a:r>
          </a:p>
          <a:p>
            <a:pPr lvl="1"/>
            <a:r>
              <a:rPr lang="en-US"/>
              <a:t>(Log) </a:t>
            </a:r>
            <a:r>
              <a:rPr lang="en-US" err="1"/>
              <a:t>Filterbank</a:t>
            </a:r>
            <a:r>
              <a:rPr lang="en-US"/>
              <a:t> Energies</a:t>
            </a:r>
          </a:p>
          <a:p>
            <a:pPr lvl="1"/>
            <a:r>
              <a:rPr lang="en-US"/>
              <a:t>Spectral </a:t>
            </a:r>
            <a:r>
              <a:rPr lang="en-US" err="1"/>
              <a:t>Subband</a:t>
            </a:r>
            <a:r>
              <a:rPr lang="en-US"/>
              <a:t> Centroids</a:t>
            </a:r>
          </a:p>
          <a:p>
            <a:pPr lvl="1"/>
            <a:r>
              <a:rPr lang="en-US"/>
              <a:t>…</a:t>
            </a:r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65DA7-8CF4-46F4-8846-D48C46728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C93D5-AE85-4155-9B9A-EB4268DFC5FA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42528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40919-C4A0-4450-A488-C03CFBAB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Prosody and Stress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FD113-CC6D-4A82-8C89-C3E545C73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Speech API with timing of strings (e.g. Google API)</a:t>
            </a:r>
          </a:p>
          <a:p>
            <a:r>
              <a:rPr lang="en-US"/>
              <a:t>Focus in English via e.g. Root-Mean-Square (RMS) energy over frames</a:t>
            </a:r>
          </a:p>
          <a:p>
            <a:pPr lvl="1"/>
            <a:r>
              <a:rPr lang="en-US"/>
              <a:t>Libraries:</a:t>
            </a:r>
          </a:p>
          <a:p>
            <a:pPr lvl="2"/>
            <a:r>
              <a:rPr lang="en-US" err="1"/>
              <a:t>Python_speech_features</a:t>
            </a:r>
            <a:endParaRPr lang="en-US"/>
          </a:p>
          <a:p>
            <a:pPr lvl="2"/>
            <a:r>
              <a:rPr lang="en-US" err="1"/>
              <a:t>Librosa</a:t>
            </a:r>
            <a:r>
              <a:rPr lang="en-US"/>
              <a:t> (Python)</a:t>
            </a:r>
          </a:p>
          <a:p>
            <a:pPr lvl="2"/>
            <a:r>
              <a:rPr lang="en-US" err="1"/>
              <a:t>OpenSMILE</a:t>
            </a:r>
            <a:r>
              <a:rPr lang="en-US"/>
              <a:t> (C++) (</a:t>
            </a:r>
            <a:r>
              <a:rPr lang="en-US" err="1"/>
              <a:t>realtime</a:t>
            </a:r>
            <a:r>
              <a:rPr lang="en-US"/>
              <a:t> stream processing)</a:t>
            </a:r>
          </a:p>
          <a:p>
            <a:pPr lvl="2"/>
            <a:r>
              <a:rPr lang="en-US"/>
              <a:t>…</a:t>
            </a:r>
          </a:p>
          <a:p>
            <a:r>
              <a:rPr lang="en-US"/>
              <a:t>Alignment of word or phrase:</a:t>
            </a:r>
          </a:p>
          <a:p>
            <a:pPr lvl="1"/>
            <a:r>
              <a:rPr lang="en-US"/>
              <a:t>Contrastive focus: </a:t>
            </a:r>
            <a:r>
              <a:rPr lang="en-US" i="1"/>
              <a:t>JOHN bought a new car</a:t>
            </a:r>
            <a:r>
              <a:rPr lang="en-US"/>
              <a:t>. </a:t>
            </a:r>
            <a:r>
              <a:rPr lang="en-US" i="1"/>
              <a:t>John bought a NEW CAR</a:t>
            </a:r>
            <a:r>
              <a:rPr lang="en-US"/>
              <a:t>.</a:t>
            </a:r>
          </a:p>
          <a:p>
            <a:pPr lvl="1"/>
            <a:r>
              <a:rPr lang="en-US" err="1"/>
              <a:t>Verum</a:t>
            </a:r>
            <a:r>
              <a:rPr lang="en-US"/>
              <a:t> focus: </a:t>
            </a:r>
            <a:r>
              <a:rPr lang="en-US" i="1"/>
              <a:t>John DID buy a new car</a:t>
            </a:r>
            <a:r>
              <a:rPr lang="en-US"/>
              <a:t>. </a:t>
            </a:r>
            <a:r>
              <a:rPr lang="en-US" i="1"/>
              <a:t>John BOUGHT a new car</a:t>
            </a:r>
            <a:r>
              <a:rPr lang="en-US"/>
              <a:t>. (contrastive)</a:t>
            </a:r>
          </a:p>
          <a:p>
            <a:r>
              <a:rPr lang="en-US"/>
              <a:t>NN classifiers:</a:t>
            </a:r>
          </a:p>
          <a:p>
            <a:pPr lvl="1"/>
            <a:r>
              <a:rPr lang="en-US"/>
              <a:t>Interrogative and declarative sentence types</a:t>
            </a:r>
          </a:p>
          <a:p>
            <a:pPr lvl="1"/>
            <a:r>
              <a:rPr lang="en-US"/>
              <a:t>Sentiment and emotional status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A87EC-E21B-4B0A-9AB8-660EA9AB0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C93D5-AE85-4155-9B9A-EB4268DFC5FA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050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493A0-CCBD-4A1C-B959-4692E2F0A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9606C-DC25-4436-8CF5-CA464E05F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Processing images or video</a:t>
            </a:r>
          </a:p>
          <a:p>
            <a:pPr lvl="1"/>
            <a:r>
              <a:rPr lang="en-US"/>
              <a:t>Object recognition</a:t>
            </a:r>
          </a:p>
          <a:p>
            <a:pPr lvl="1"/>
            <a:r>
              <a:rPr lang="en-US"/>
              <a:t>Object properties (e.g. relative size, color)</a:t>
            </a:r>
          </a:p>
          <a:p>
            <a:r>
              <a:rPr lang="en-US"/>
              <a:t>Storing:</a:t>
            </a:r>
          </a:p>
          <a:p>
            <a:pPr lvl="1"/>
            <a:r>
              <a:rPr lang="en-US"/>
              <a:t>World Knowledge</a:t>
            </a:r>
          </a:p>
          <a:p>
            <a:pPr lvl="1"/>
            <a:r>
              <a:rPr lang="en-US"/>
              <a:t>Dialog Memory</a:t>
            </a:r>
          </a:p>
          <a:p>
            <a:r>
              <a:rPr lang="en-US"/>
              <a:t>Easy to use technologies:</a:t>
            </a:r>
          </a:p>
          <a:p>
            <a:pPr lvl="1"/>
            <a:r>
              <a:rPr lang="en-US"/>
              <a:t>OpenCV,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FFF18-09F1-4DA1-B883-2473CB89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C93D5-AE85-4155-9B9A-EB4268DFC5FA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680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53B1D-39AA-C046-943C-878FF9AD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3F1BB-82B5-F147-AECE-D01AD0772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Next Topics:</a:t>
            </a:r>
          </a:p>
          <a:p>
            <a:pPr lvl="1"/>
            <a:r>
              <a:rPr lang="en-US" dirty="0"/>
              <a:t>Recurrent Neural Networks and Language Models</a:t>
            </a:r>
          </a:p>
          <a:p>
            <a:pPr lvl="1"/>
            <a:r>
              <a:rPr lang="en-US" dirty="0"/>
              <a:t>Gated Feedback Recurrent NNs, Long Short-Term Memory for Machine Translation</a:t>
            </a:r>
          </a:p>
          <a:p>
            <a:r>
              <a:rPr lang="en-US" dirty="0"/>
              <a:t>Presentation agenda:</a:t>
            </a:r>
          </a:p>
          <a:p>
            <a:pPr lvl="1"/>
            <a:r>
              <a:rPr lang="en-US" dirty="0"/>
              <a:t>?</a:t>
            </a:r>
          </a:p>
          <a:p>
            <a:r>
              <a:rPr lang="en-US" dirty="0"/>
              <a:t>Assignments:</a:t>
            </a:r>
          </a:p>
          <a:p>
            <a:pPr lvl="1"/>
            <a:r>
              <a:rPr lang="en-US" dirty="0"/>
              <a:t>Grades for 2 this week</a:t>
            </a:r>
          </a:p>
          <a:p>
            <a:pPr lvl="1"/>
            <a:r>
              <a:rPr lang="en-US" dirty="0"/>
              <a:t>Assignment 3 today/tomorrow</a:t>
            </a:r>
          </a:p>
          <a:p>
            <a:pPr lvl="1"/>
            <a:r>
              <a:rPr lang="en-US" dirty="0"/>
              <a:t>Assignment 4 in 1.5 weeks</a:t>
            </a:r>
          </a:p>
          <a:p>
            <a:r>
              <a:rPr lang="en-US" dirty="0"/>
              <a:t>Project meetings! (Makeup session)</a:t>
            </a:r>
          </a:p>
        </p:txBody>
      </p:sp>
    </p:spTree>
    <p:extLst>
      <p:ext uri="{BB962C8B-B14F-4D97-AF65-F5344CB8AC3E}">
        <p14:creationId xmlns:p14="http://schemas.microsoft.com/office/powerpoint/2010/main" val="42046451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6CB50-937A-284A-9085-A106D12BF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F033F-ED4F-C945-8B5A-86B6959BD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Sources:</a:t>
            </a:r>
          </a:p>
          <a:p>
            <a:pPr lvl="1"/>
            <a:r>
              <a:rPr lang="en-US" dirty="0"/>
              <a:t>CS231n Convolutional Neural Networks for Visual Recognition (Stanford)</a:t>
            </a:r>
          </a:p>
          <a:p>
            <a:pPr lvl="2"/>
            <a:r>
              <a:rPr lang="en-US" dirty="0">
                <a:hlinkClick r:id="rId2"/>
              </a:rPr>
              <a:t>https://cs231n.github.io/convolutional-networks/</a:t>
            </a:r>
            <a:endParaRPr lang="en-US" dirty="0"/>
          </a:p>
          <a:p>
            <a:pPr lvl="1"/>
            <a:r>
              <a:rPr lang="en-US" dirty="0" err="1"/>
              <a:t>Ujjwal</a:t>
            </a:r>
            <a:r>
              <a:rPr lang="en-US" dirty="0"/>
              <a:t> </a:t>
            </a:r>
            <a:r>
              <a:rPr lang="en-US" dirty="0" err="1"/>
              <a:t>Karn</a:t>
            </a:r>
            <a:r>
              <a:rPr lang="en-US" dirty="0"/>
              <a:t>: An Intuitive Explanation of Convolutional Neural Networks</a:t>
            </a:r>
          </a:p>
          <a:p>
            <a:pPr lvl="2"/>
            <a:r>
              <a:rPr lang="en-US" dirty="0">
                <a:hlinkClick r:id="rId3"/>
              </a:rPr>
              <a:t>https://ujjwalkarn.me/2016/08/11/intuitive-explanation-convnets/</a:t>
            </a:r>
            <a:endParaRPr lang="en-US" dirty="0"/>
          </a:p>
          <a:p>
            <a:pPr lvl="1"/>
            <a:r>
              <a:rPr lang="en-US" dirty="0"/>
              <a:t>Adam Geitgey: Machine Learning is Fun! Part 3: Deep Learning and Convolutional Neural Networks</a:t>
            </a:r>
          </a:p>
          <a:p>
            <a:pPr lvl="2"/>
            <a:r>
              <a:rPr lang="en-US" dirty="0">
                <a:hlinkClick r:id="rId4"/>
              </a:rPr>
              <a:t>https://medium.com/@ageitgey/machine-learning-is-fun-part-3-deep-learning-and-convolutional-neural-networks-f40359318721</a:t>
            </a:r>
            <a:endParaRPr lang="en-US" dirty="0"/>
          </a:p>
          <a:p>
            <a:pPr lvl="1"/>
            <a:r>
              <a:rPr lang="en-US" dirty="0"/>
              <a:t>Denny </a:t>
            </a:r>
            <a:r>
              <a:rPr lang="en-US" dirty="0" err="1"/>
              <a:t>Britz</a:t>
            </a:r>
            <a:r>
              <a:rPr lang="en-US" dirty="0"/>
              <a:t>: Understanding Convolutional Neural Networks for NLP</a:t>
            </a:r>
          </a:p>
          <a:p>
            <a:pPr lvl="2"/>
            <a:r>
              <a:rPr lang="en-US" dirty="0">
                <a:hlinkClick r:id="rId5"/>
              </a:rPr>
              <a:t>http://www.wildml.com/2015/11/understanding-convolutional-neural-networks-for-nlp/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02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005D9-E96F-4C16-96EF-6DE405AAA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Distributional Properties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C92FD-8013-4A73-B8C3-5C5B9F708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828" y="1437841"/>
            <a:ext cx="3980343" cy="514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44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658A2-C430-48A5-B37A-180EECE29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Distributional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20759-E4CA-405F-B340-5E61F93A8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Vectorization of Distributional Properties</a:t>
            </a:r>
          </a:p>
          <a:p>
            <a:pPr lvl="1"/>
            <a:r>
              <a:rPr lang="en-US" dirty="0"/>
              <a:t>For every word:</a:t>
            </a:r>
          </a:p>
          <a:p>
            <a:pPr lvl="2"/>
            <a:r>
              <a:rPr lang="en-US" dirty="0"/>
              <a:t>Directional context vector of frequencies with N words from the set of words</a:t>
            </a:r>
          </a:p>
          <a:p>
            <a:pPr lvl="2"/>
            <a:r>
              <a:rPr lang="en-US" dirty="0"/>
              <a:t>Left and right context</a:t>
            </a:r>
          </a:p>
          <a:p>
            <a:r>
              <a:rPr lang="en-US" dirty="0"/>
              <a:t>Similarity Metric</a:t>
            </a:r>
          </a:p>
          <a:p>
            <a:pPr lvl="1"/>
            <a:r>
              <a:rPr lang="en-US" dirty="0"/>
              <a:t>Geometric distance (e.g. Cosine similarity, Euclidean Distance)</a:t>
            </a:r>
          </a:p>
          <a:p>
            <a:r>
              <a:rPr lang="en-US" dirty="0"/>
              <a:t>Results:</a:t>
            </a:r>
          </a:p>
          <a:p>
            <a:pPr lvl="1"/>
            <a:r>
              <a:rPr lang="en-US" dirty="0"/>
              <a:t>Words tend to cluster by category, semantic type, rough meaning</a:t>
            </a:r>
          </a:p>
        </p:txBody>
      </p:sp>
    </p:spTree>
    <p:extLst>
      <p:ext uri="{BB962C8B-B14F-4D97-AF65-F5344CB8AC3E}">
        <p14:creationId xmlns:p14="http://schemas.microsoft.com/office/powerpoint/2010/main" val="1818452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B987C-2384-436F-BDC9-E9AD2E5A1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Meanings as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C9212-DAAE-4F2A-B97B-344751397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Taxonomies of words (or concepts) (Thesaurus)</a:t>
            </a:r>
          </a:p>
          <a:p>
            <a:pPr lvl="1"/>
            <a:r>
              <a:rPr lang="en-US" dirty="0"/>
              <a:t>Word in its lemmatized base-form (nominative singular for nouns, infinitival form for verbs, etc.)</a:t>
            </a:r>
          </a:p>
          <a:p>
            <a:pPr lvl="1"/>
            <a:r>
              <a:rPr lang="en-US" dirty="0"/>
              <a:t>List of meanings and lexical type:</a:t>
            </a:r>
          </a:p>
          <a:p>
            <a:pPr lvl="2"/>
            <a:r>
              <a:rPr lang="en-US" dirty="0"/>
              <a:t>Examples of use: Example sentences</a:t>
            </a:r>
          </a:p>
          <a:p>
            <a:pPr lvl="2"/>
            <a:r>
              <a:rPr lang="en-US" dirty="0"/>
              <a:t>Description of meaning</a:t>
            </a:r>
          </a:p>
          <a:p>
            <a:pPr lvl="2"/>
            <a:r>
              <a:rPr lang="en-US" dirty="0"/>
              <a:t>List of relations to other words (or concepts)</a:t>
            </a:r>
          </a:p>
          <a:p>
            <a:pPr lvl="3"/>
            <a:r>
              <a:rPr lang="en-US" dirty="0"/>
              <a:t>Hypernyms (dominating type-of relation for words): </a:t>
            </a:r>
            <a:r>
              <a:rPr lang="en-US" i="1" dirty="0"/>
              <a:t>bird</a:t>
            </a:r>
            <a:r>
              <a:rPr lang="en-US" dirty="0"/>
              <a:t> is the </a:t>
            </a:r>
            <a:r>
              <a:rPr lang="en-US" b="1" dirty="0"/>
              <a:t>hypernym</a:t>
            </a:r>
            <a:r>
              <a:rPr lang="en-US" dirty="0"/>
              <a:t> of </a:t>
            </a:r>
            <a:r>
              <a:rPr lang="en-US" i="1" dirty="0"/>
              <a:t>falcon</a:t>
            </a:r>
            <a:r>
              <a:rPr lang="en-US" dirty="0"/>
              <a:t>, </a:t>
            </a:r>
            <a:r>
              <a:rPr lang="en-US" i="1" dirty="0"/>
              <a:t>eagle</a:t>
            </a:r>
            <a:r>
              <a:rPr lang="en-US" dirty="0"/>
              <a:t>, </a:t>
            </a:r>
            <a:r>
              <a:rPr lang="en-US" i="1" dirty="0"/>
              <a:t>cardinal</a:t>
            </a:r>
            <a:r>
              <a:rPr lang="en-US" dirty="0"/>
              <a:t>, </a:t>
            </a:r>
            <a:r>
              <a:rPr lang="en-US" i="1" dirty="0"/>
              <a:t>crow</a:t>
            </a:r>
            <a:r>
              <a:rPr lang="en-US" dirty="0"/>
              <a:t>; </a:t>
            </a:r>
            <a:r>
              <a:rPr lang="en-US" i="1" dirty="0"/>
              <a:t>falcon </a:t>
            </a:r>
            <a:r>
              <a:rPr lang="en-US" i="1" dirty="0" err="1"/>
              <a:t>isA</a:t>
            </a:r>
            <a:r>
              <a:rPr lang="en-US" i="1" dirty="0"/>
              <a:t> bird</a:t>
            </a:r>
          </a:p>
          <a:p>
            <a:pPr lvl="3"/>
            <a:r>
              <a:rPr lang="en-US" dirty="0"/>
              <a:t>Hyponym (opposite of hypernym): </a:t>
            </a:r>
            <a:r>
              <a:rPr lang="en-US" i="1" dirty="0"/>
              <a:t>crow</a:t>
            </a:r>
            <a:r>
              <a:rPr lang="en-US" dirty="0"/>
              <a:t> is a </a:t>
            </a:r>
            <a:r>
              <a:rPr lang="en-US" b="1" dirty="0"/>
              <a:t>hyponym</a:t>
            </a:r>
            <a:r>
              <a:rPr lang="en-US" dirty="0"/>
              <a:t> of </a:t>
            </a:r>
            <a:r>
              <a:rPr lang="en-US" i="1" dirty="0"/>
              <a:t>bird</a:t>
            </a:r>
            <a:endParaRPr lang="en-US" dirty="0"/>
          </a:p>
          <a:p>
            <a:pPr lvl="3"/>
            <a:r>
              <a:rPr lang="en-US" dirty="0"/>
              <a:t>Meronym (part-of relation): X is a meronym of Y, if </a:t>
            </a:r>
            <a:r>
              <a:rPr lang="en-US" dirty="0" err="1"/>
              <a:t>Xs</a:t>
            </a:r>
            <a:r>
              <a:rPr lang="en-US" dirty="0"/>
              <a:t> are parts of Y; </a:t>
            </a:r>
            <a:r>
              <a:rPr lang="en-US" i="1" dirty="0"/>
              <a:t>feathers</a:t>
            </a:r>
            <a:r>
              <a:rPr lang="en-US" dirty="0"/>
              <a:t> are </a:t>
            </a:r>
            <a:r>
              <a:rPr lang="en-US" b="1" dirty="0"/>
              <a:t>meronyms</a:t>
            </a:r>
            <a:r>
              <a:rPr lang="en-US" dirty="0"/>
              <a:t> of </a:t>
            </a:r>
            <a:r>
              <a:rPr lang="en-US" i="1" dirty="0"/>
              <a:t>birds</a:t>
            </a:r>
          </a:p>
          <a:p>
            <a:pPr lvl="3"/>
            <a:r>
              <a:rPr lang="en-US" dirty="0"/>
              <a:t>Synonyms, etc.</a:t>
            </a:r>
          </a:p>
          <a:p>
            <a:pPr lvl="1"/>
            <a:r>
              <a:rPr lang="en-US" dirty="0"/>
              <a:t>Source:</a:t>
            </a:r>
          </a:p>
          <a:p>
            <a:pPr lvl="2"/>
            <a:r>
              <a:rPr lang="en-US" dirty="0"/>
              <a:t>Manual definition and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327647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1EE93-7174-4426-A22A-B2E2C7FE2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Meanings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8E32F-655C-4B52-AEDF-D53B489C9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taxonomy: WordNet (see NLTK)</a:t>
            </a:r>
          </a:p>
          <a:p>
            <a:pPr lvl="1"/>
            <a:r>
              <a:rPr lang="en-US" dirty="0"/>
              <a:t>Word meanings arranged in </a:t>
            </a:r>
            <a:r>
              <a:rPr lang="en-US" dirty="0" err="1"/>
              <a:t>synsets</a:t>
            </a:r>
            <a:endParaRPr lang="en-US" dirty="0"/>
          </a:p>
          <a:p>
            <a:pPr lvl="1"/>
            <a:r>
              <a:rPr lang="en-US" dirty="0"/>
              <a:t>Examples from Manning (course material at Stanford University)</a:t>
            </a:r>
          </a:p>
          <a:p>
            <a:pPr lvl="2"/>
            <a:r>
              <a:rPr lang="en-US" dirty="0" err="1"/>
              <a:t>Synsets</a:t>
            </a:r>
            <a:r>
              <a:rPr lang="en-US" dirty="0"/>
              <a:t> for good: </a:t>
            </a:r>
            <a:r>
              <a:rPr lang="en-US" i="1" dirty="0"/>
              <a:t>Adept</a:t>
            </a:r>
            <a:r>
              <a:rPr lang="en-US" dirty="0"/>
              <a:t>, </a:t>
            </a:r>
            <a:r>
              <a:rPr lang="en-US" i="1" dirty="0"/>
              <a:t>expert</a:t>
            </a:r>
            <a:r>
              <a:rPr lang="en-US" dirty="0"/>
              <a:t>, </a:t>
            </a:r>
            <a:r>
              <a:rPr lang="en-US" i="1" dirty="0"/>
              <a:t>good</a:t>
            </a:r>
            <a:r>
              <a:rPr lang="en-US" dirty="0"/>
              <a:t>, </a:t>
            </a:r>
            <a:r>
              <a:rPr lang="en-US" i="1" dirty="0"/>
              <a:t>practiced</a:t>
            </a:r>
            <a:r>
              <a:rPr lang="en-US" dirty="0"/>
              <a:t>, </a:t>
            </a:r>
            <a:r>
              <a:rPr lang="en-US" i="1" dirty="0"/>
              <a:t>proficient</a:t>
            </a:r>
            <a:r>
              <a:rPr lang="en-US" dirty="0"/>
              <a:t>, </a:t>
            </a:r>
            <a:r>
              <a:rPr lang="en-US" i="1" dirty="0"/>
              <a:t>skillful</a:t>
            </a:r>
            <a:r>
              <a:rPr lang="en-US" dirty="0"/>
              <a:t>, etc.</a:t>
            </a:r>
          </a:p>
          <a:p>
            <a:pPr lvl="3"/>
            <a:r>
              <a:rPr lang="en-US" dirty="0"/>
              <a:t>Problem: </a:t>
            </a:r>
            <a:r>
              <a:rPr lang="en-US" i="1" dirty="0"/>
              <a:t>I am good at coding</a:t>
            </a:r>
            <a:r>
              <a:rPr lang="en-US" dirty="0"/>
              <a:t>. Vs. </a:t>
            </a:r>
            <a:r>
              <a:rPr lang="en-US" i="1" dirty="0"/>
              <a:t>I am an expert in coding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Incomplete taxonomies (handcrafted):</a:t>
            </a:r>
          </a:p>
          <a:p>
            <a:pPr lvl="3"/>
            <a:r>
              <a:rPr lang="en-US" i="1" dirty="0"/>
              <a:t>Wicked</a:t>
            </a:r>
            <a:r>
              <a:rPr lang="en-US" dirty="0"/>
              <a:t>, </a:t>
            </a:r>
            <a:r>
              <a:rPr lang="en-US" i="1" dirty="0"/>
              <a:t>badass</a:t>
            </a:r>
            <a:r>
              <a:rPr lang="en-US" dirty="0"/>
              <a:t>, </a:t>
            </a:r>
            <a:r>
              <a:rPr lang="en-US" i="1" dirty="0"/>
              <a:t>nifty</a:t>
            </a:r>
            <a:r>
              <a:rPr lang="en-US" dirty="0"/>
              <a:t>, </a:t>
            </a:r>
            <a:r>
              <a:rPr lang="en-US" i="1" dirty="0"/>
              <a:t>crack</a:t>
            </a:r>
            <a:r>
              <a:rPr lang="en-US" dirty="0"/>
              <a:t>, </a:t>
            </a:r>
            <a:r>
              <a:rPr lang="en-US" i="1" dirty="0"/>
              <a:t>ace</a:t>
            </a:r>
            <a:r>
              <a:rPr lang="en-US" dirty="0"/>
              <a:t>, </a:t>
            </a:r>
            <a:r>
              <a:rPr lang="en-US" i="1" dirty="0"/>
              <a:t>wizard</a:t>
            </a:r>
            <a:r>
              <a:rPr lang="en-US" dirty="0"/>
              <a:t>, </a:t>
            </a:r>
            <a:r>
              <a:rPr lang="en-US" i="1" dirty="0"/>
              <a:t>genius</a:t>
            </a:r>
            <a:r>
              <a:rPr lang="en-US" dirty="0"/>
              <a:t>, </a:t>
            </a:r>
            <a:r>
              <a:rPr lang="en-US" i="1" dirty="0"/>
              <a:t>ninja</a:t>
            </a:r>
            <a:r>
              <a:rPr lang="en-US" dirty="0"/>
              <a:t>, etc.</a:t>
            </a:r>
          </a:p>
          <a:p>
            <a:pPr lvl="2"/>
            <a:r>
              <a:rPr lang="en-US" dirty="0"/>
              <a:t>Subjective choice of elements in taxonomy</a:t>
            </a:r>
          </a:p>
          <a:p>
            <a:pPr lvl="2"/>
            <a:r>
              <a:rPr lang="en-US" dirty="0"/>
              <a:t>Maintenance labor intensive</a:t>
            </a:r>
          </a:p>
          <a:p>
            <a:pPr lvl="2"/>
            <a:r>
              <a:rPr lang="en-US" dirty="0"/>
              <a:t>Difficult computation of:</a:t>
            </a:r>
          </a:p>
          <a:p>
            <a:pPr lvl="3"/>
            <a:r>
              <a:rPr lang="en-US" dirty="0"/>
              <a:t>Word similarities</a:t>
            </a:r>
          </a:p>
          <a:p>
            <a:pPr lvl="1"/>
            <a:r>
              <a:rPr lang="en-US" dirty="0"/>
              <a:t>Dynamic properties of language difficult to capture</a:t>
            </a:r>
          </a:p>
        </p:txBody>
      </p:sp>
    </p:spTree>
    <p:extLst>
      <p:ext uri="{BB962C8B-B14F-4D97-AF65-F5344CB8AC3E}">
        <p14:creationId xmlns:p14="http://schemas.microsoft.com/office/powerpoint/2010/main" val="2947467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2E4E-FE24-4195-801B-659578A69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(Probabilistic)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13BF6-01C2-4599-8ADB-483FBDDAD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Similarity</a:t>
            </a:r>
          </a:p>
          <a:p>
            <a:pPr lvl="1"/>
            <a:r>
              <a:rPr lang="en-US" dirty="0"/>
              <a:t>Distributional vectors over frequency of context words</a:t>
            </a:r>
          </a:p>
          <a:p>
            <a:pPr lvl="2"/>
            <a:r>
              <a:rPr lang="en-US" dirty="0"/>
              <a:t>Can be complex and long over large vocabulary</a:t>
            </a:r>
          </a:p>
          <a:p>
            <a:pPr lvl="1"/>
            <a:r>
              <a:rPr lang="en-US" dirty="0"/>
              <a:t>Distance can be expressed in terms of symbolic networks even with probabilistic weights</a:t>
            </a:r>
          </a:p>
          <a:p>
            <a:r>
              <a:rPr lang="en-US" dirty="0"/>
              <a:t>Alternative</a:t>
            </a:r>
          </a:p>
          <a:p>
            <a:pPr lvl="1"/>
            <a:r>
              <a:rPr lang="en-US" dirty="0"/>
              <a:t>Semantic representation of a word encoded in a vector such that the similarity with another word can be computed directly</a:t>
            </a:r>
          </a:p>
          <a:p>
            <a:pPr lvl="2"/>
            <a:r>
              <a:rPr lang="en-US" dirty="0"/>
              <a:t>Note: the notion of </a:t>
            </a:r>
            <a:r>
              <a:rPr lang="en-US" i="1" dirty="0"/>
              <a:t>semantic</a:t>
            </a:r>
            <a:r>
              <a:rPr lang="en-US" dirty="0"/>
              <a:t> is quite stretched here!</a:t>
            </a:r>
          </a:p>
          <a:p>
            <a:pPr lvl="1"/>
            <a:r>
              <a:rPr lang="en-US" dirty="0"/>
              <a:t>All the context of a specific semantic value of a word mapped into a vector: a model in which a word predicts its context, or a context predicts words in it</a:t>
            </a:r>
          </a:p>
          <a:p>
            <a:pPr lvl="1"/>
            <a:r>
              <a:rPr lang="en-US" dirty="0"/>
              <a:t>Idea: If you can predict in which context a word appears, you understand the meaning of the word.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399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E9FF0-57B7-4BFC-99A0-BA7280E7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Semantics and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BBE66-5EFE-4CBA-B373-5537CB2C5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Pick a dense vector for a word such that it predicts other words in the context of that word well.</a:t>
            </a:r>
          </a:p>
          <a:p>
            <a:r>
              <a:rPr lang="en-US" dirty="0"/>
              <a:t>The context words will have a dense vector representation that allows them to be predicted as context words, or that allows one to compute the similarity to other words via a dot-product.</a:t>
            </a:r>
          </a:p>
          <a:p>
            <a:r>
              <a:rPr lang="en-US" dirty="0"/>
              <a:t>Word2Vec approach</a:t>
            </a:r>
          </a:p>
          <a:p>
            <a:pPr lvl="1"/>
            <a:r>
              <a:rPr lang="en-US" dirty="0"/>
              <a:t>Predict the probability of the context given the word: P(</a:t>
            </a:r>
            <a:r>
              <a:rPr lang="en-US" dirty="0" err="1"/>
              <a:t>context|w</a:t>
            </a:r>
            <a:r>
              <a:rPr lang="en-US" baseline="-25000" dirty="0" err="1"/>
              <a:t>t</a:t>
            </a:r>
            <a:r>
              <a:rPr lang="en-US" dirty="0"/>
              <a:t>) = …</a:t>
            </a:r>
          </a:p>
          <a:p>
            <a:pPr lvl="1"/>
            <a:r>
              <a:rPr lang="en-US" dirty="0"/>
              <a:t>Loss function tells us how well the prediction is done:</a:t>
            </a:r>
          </a:p>
          <a:p>
            <a:pPr lvl="2"/>
            <a:r>
              <a:rPr lang="en-US" i="1" dirty="0"/>
              <a:t>J</a:t>
            </a:r>
            <a:r>
              <a:rPr lang="en-US" dirty="0"/>
              <a:t> = 1 – p(</a:t>
            </a:r>
            <a:r>
              <a:rPr lang="en-US" i="1" dirty="0" err="1"/>
              <a:t>w</a:t>
            </a:r>
            <a:r>
              <a:rPr lang="en-US" baseline="-25000" dirty="0" err="1"/>
              <a:t>-t</a:t>
            </a:r>
            <a:r>
              <a:rPr lang="en-US" dirty="0" err="1"/>
              <a:t>|</a:t>
            </a:r>
            <a:r>
              <a:rPr lang="en-US" i="1" dirty="0" err="1"/>
              <a:t>w</a:t>
            </a:r>
            <a:r>
              <a:rPr lang="en-US" baseline="-25000" dirty="0" err="1"/>
              <a:t>t</a:t>
            </a:r>
            <a:r>
              <a:rPr lang="en-US" dirty="0"/>
              <a:t>)</a:t>
            </a:r>
          </a:p>
          <a:p>
            <a:pPr lvl="1"/>
            <a:r>
              <a:rPr lang="en-US" i="1" dirty="0"/>
              <a:t>-t</a:t>
            </a:r>
            <a:r>
              <a:rPr lang="en-US" dirty="0"/>
              <a:t> here means the words that are not at position </a:t>
            </a:r>
            <a:r>
              <a:rPr lang="en-US" i="1" dirty="0"/>
              <a:t>t</a:t>
            </a:r>
            <a:r>
              <a:rPr lang="en-US" dirty="0"/>
              <a:t> in a text</a:t>
            </a:r>
          </a:p>
          <a:p>
            <a:pPr lvl="1"/>
            <a:r>
              <a:rPr lang="en-US" dirty="0"/>
              <a:t>Computing by optimization:</a:t>
            </a:r>
          </a:p>
          <a:p>
            <a:pPr lvl="2"/>
            <a:r>
              <a:rPr lang="en-US" dirty="0"/>
              <a:t>Compute the vectors for the words by minimizing the loss function</a:t>
            </a:r>
          </a:p>
        </p:txBody>
      </p:sp>
    </p:spTree>
    <p:extLst>
      <p:ext uri="{BB962C8B-B14F-4D97-AF65-F5344CB8AC3E}">
        <p14:creationId xmlns:p14="http://schemas.microsoft.com/office/powerpoint/2010/main" val="1642808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B9EA8-2F15-B64B-BB2B-CB343EDFF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A36D5-69C3-814B-9235-82FF451DA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a window size of 2</a:t>
            </a:r>
          </a:p>
          <a:p>
            <a:r>
              <a:rPr lang="en-US" dirty="0"/>
              <a:t>Extracting training samples from source: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27895C-CFBE-4D46-B7AE-1D0BCBA0B4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50330" y="2795414"/>
          <a:ext cx="9989016" cy="3815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4519">
                  <a:extLst>
                    <a:ext uri="{9D8B030D-6E8A-4147-A177-3AD203B41FA5}">
                      <a16:colId xmlns:a16="http://schemas.microsoft.com/office/drawing/2014/main" val="1260307199"/>
                    </a:ext>
                  </a:extLst>
                </a:gridCol>
                <a:gridCol w="1304692">
                  <a:extLst>
                    <a:ext uri="{9D8B030D-6E8A-4147-A177-3AD203B41FA5}">
                      <a16:colId xmlns:a16="http://schemas.microsoft.com/office/drawing/2014/main" val="3839613865"/>
                    </a:ext>
                  </a:extLst>
                </a:gridCol>
                <a:gridCol w="1449659">
                  <a:extLst>
                    <a:ext uri="{9D8B030D-6E8A-4147-A177-3AD203B41FA5}">
                      <a16:colId xmlns:a16="http://schemas.microsoft.com/office/drawing/2014/main" val="977080783"/>
                    </a:ext>
                  </a:extLst>
                </a:gridCol>
                <a:gridCol w="1527717">
                  <a:extLst>
                    <a:ext uri="{9D8B030D-6E8A-4147-A177-3AD203B41FA5}">
                      <a16:colId xmlns:a16="http://schemas.microsoft.com/office/drawing/2014/main" val="2465141867"/>
                    </a:ext>
                  </a:extLst>
                </a:gridCol>
                <a:gridCol w="1282390">
                  <a:extLst>
                    <a:ext uri="{9D8B030D-6E8A-4147-A177-3AD203B41FA5}">
                      <a16:colId xmlns:a16="http://schemas.microsoft.com/office/drawing/2014/main" val="3538385054"/>
                    </a:ext>
                  </a:extLst>
                </a:gridCol>
                <a:gridCol w="3100039">
                  <a:extLst>
                    <a:ext uri="{9D8B030D-6E8A-4147-A177-3AD203B41FA5}">
                      <a16:colId xmlns:a16="http://schemas.microsoft.com/office/drawing/2014/main" val="2412929883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r>
                        <a:rPr lang="en-US" sz="1400" dirty="0"/>
                        <a:t>Source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Training samples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9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some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cats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love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some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dogs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(some, cats)</a:t>
                      </a:r>
                    </a:p>
                    <a:p>
                      <a:r>
                        <a:rPr lang="en-US" sz="1400" dirty="0"/>
                        <a:t>(some, love)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914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some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cats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love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some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dogs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(cats, some)</a:t>
                      </a:r>
                    </a:p>
                    <a:p>
                      <a:r>
                        <a:rPr lang="en-US" sz="1400" dirty="0"/>
                        <a:t>(cats, love)</a:t>
                      </a:r>
                    </a:p>
                    <a:p>
                      <a:r>
                        <a:rPr lang="en-US" sz="1400" dirty="0"/>
                        <a:t>(cats, some)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6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some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cats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love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some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dogs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(love, some)</a:t>
                      </a:r>
                    </a:p>
                    <a:p>
                      <a:r>
                        <a:rPr lang="en-US" sz="1400" dirty="0"/>
                        <a:t>(love, cats)</a:t>
                      </a:r>
                    </a:p>
                    <a:p>
                      <a:r>
                        <a:rPr lang="en-US" sz="1400" dirty="0"/>
                        <a:t>(love, some)</a:t>
                      </a:r>
                    </a:p>
                    <a:p>
                      <a:r>
                        <a:rPr lang="en-US" sz="1400" dirty="0"/>
                        <a:t>(love, dogs)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307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some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cats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love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some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dogs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(some, cats)</a:t>
                      </a:r>
                    </a:p>
                    <a:p>
                      <a:r>
                        <a:rPr lang="en-US" sz="1400" dirty="0"/>
                        <a:t>(some, love)</a:t>
                      </a:r>
                    </a:p>
                    <a:p>
                      <a:r>
                        <a:rPr lang="en-US" sz="1400" dirty="0"/>
                        <a:t>(some, dogs)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354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some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cats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love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some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dogs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(dogs, love)</a:t>
                      </a:r>
                    </a:p>
                    <a:p>
                      <a:r>
                        <a:rPr lang="en-US" sz="1400" dirty="0"/>
                        <a:t>(dogs, some)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349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510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1FCD2-7808-4473-9178-BDE7B927D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2E51DA-7DB3-4BA3-AD40-1542AF1F78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Two algorithms:</a:t>
                </a:r>
              </a:p>
              <a:p>
                <a:pPr lvl="1"/>
                <a:r>
                  <a:rPr lang="en-US" dirty="0"/>
                  <a:t>Skip-grams (SG): predict context words given target (position independent)</a:t>
                </a:r>
              </a:p>
              <a:p>
                <a:pPr lvl="1"/>
                <a:r>
                  <a:rPr lang="en-US" dirty="0"/>
                  <a:t>Continuous Bag of Words (CBOW): predict target word from </a:t>
                </a:r>
                <a:r>
                  <a:rPr lang="en-US" dirty="0" err="1"/>
                  <a:t>BoW</a:t>
                </a:r>
                <a:r>
                  <a:rPr lang="en-US" dirty="0"/>
                  <a:t>-context</a:t>
                </a:r>
              </a:p>
              <a:p>
                <a:r>
                  <a:rPr lang="en-US" dirty="0"/>
                  <a:t>Skip-gram</a:t>
                </a:r>
              </a:p>
              <a:p>
                <a:pPr lvl="1"/>
                <a:r>
                  <a:rPr lang="en-US" dirty="0"/>
                  <a:t>For each word at position </a:t>
                </a:r>
                <a:r>
                  <a:rPr lang="en-US" i="1" dirty="0"/>
                  <a:t>t</a:t>
                </a:r>
              </a:p>
              <a:p>
                <a:pPr lvl="1"/>
                <a:r>
                  <a:rPr lang="en-US" dirty="0"/>
                  <a:t>Given some window size: radius </a:t>
                </a:r>
                <a:r>
                  <a:rPr lang="en-US" i="1" dirty="0"/>
                  <a:t>m</a:t>
                </a:r>
              </a:p>
              <a:p>
                <a:pPr lvl="1"/>
                <a:r>
                  <a:rPr lang="en-US" dirty="0"/>
                  <a:t>Predict words in its context</a:t>
                </a:r>
              </a:p>
              <a:p>
                <a:pPr lvl="1"/>
                <a:r>
                  <a:rPr lang="en-US" dirty="0"/>
                  <a:t>Objective function: Maximize the probability of any context word given the current word:</a:t>
                </a: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/>
                          <m:t>θ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nary>
                          <m:naryPr>
                            <m:chr m:val="∏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eqArr>
                              <m:eqAr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eqAr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θ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dirty="0"/>
                      <m:t>θ</m:t>
                    </m:r>
                    <m:r>
                      <m:rPr>
                        <m:nor/>
                      </m:rPr>
                      <a:rPr lang="en-US" dirty="0"/>
                      <m:t>) = −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eqArr>
                              <m:eqArr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m:rPr>
                                    <m:brk m:alnAt="7"/>
                                  </m:r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≠0</m:t>
                                </m:r>
                              </m:e>
                            </m:eqAr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θ</m:t>
                    </m:r>
                  </m:oMath>
                </a14:m>
                <a:r>
                  <a:rPr lang="en-US" dirty="0"/>
                  <a:t> = all variables to be optimized = vector representations of the words = hidden layer</a:t>
                </a:r>
              </a:p>
              <a:p>
                <a:pPr lvl="1"/>
                <a:r>
                  <a:rPr lang="en-US" dirty="0"/>
                  <a:t>Parameters of the model: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θ</m:t>
                    </m:r>
                  </m:oMath>
                </a14:m>
                <a:r>
                  <a:rPr lang="en-US" dirty="0"/>
                  <a:t> and </a:t>
                </a:r>
                <a:r>
                  <a:rPr lang="en-US" i="1" dirty="0"/>
                  <a:t>m</a:t>
                </a:r>
                <a:r>
                  <a:rPr lang="en-US" dirty="0"/>
                  <a:t> (a hyper-parameter)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2E51DA-7DB3-4BA3-AD40-1542AF1F78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 b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5461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21FEF-6FCD-4854-94D5-33FFD825D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3996F-F3CF-4FD5-B7BA-E6D81316F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NLP and language</a:t>
            </a:r>
          </a:p>
          <a:p>
            <a:r>
              <a:rPr lang="en-US" dirty="0"/>
              <a:t>Word embeddings</a:t>
            </a:r>
          </a:p>
          <a:p>
            <a:r>
              <a:rPr lang="en-US" dirty="0"/>
              <a:t>Deep Learning and NLP</a:t>
            </a:r>
          </a:p>
          <a:p>
            <a:pPr lvl="1"/>
            <a:r>
              <a:rPr lang="en-US" dirty="0"/>
              <a:t>Convolutional Networks</a:t>
            </a:r>
          </a:p>
          <a:p>
            <a:pPr lvl="1"/>
            <a:r>
              <a:rPr lang="en-US" dirty="0"/>
              <a:t>Recurrent Neural Networks</a:t>
            </a:r>
          </a:p>
          <a:p>
            <a:pPr lvl="1"/>
            <a:r>
              <a:rPr lang="en-US" dirty="0"/>
              <a:t>Seq2seq networks</a:t>
            </a:r>
          </a:p>
          <a:p>
            <a:r>
              <a:rPr lang="en-US" dirty="0"/>
              <a:t>Research projects at IU</a:t>
            </a:r>
          </a:p>
          <a:p>
            <a:pPr lvl="1"/>
            <a:r>
              <a:rPr lang="en-US" dirty="0"/>
              <a:t>Speech and Pragmatics/Semantics</a:t>
            </a:r>
          </a:p>
          <a:p>
            <a:pPr lvl="1"/>
            <a:r>
              <a:rPr lang="en-US" dirty="0"/>
              <a:t>Entity extraction and knowledge representations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664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52727-2FC4-4532-9AF6-017DAC6DE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14F5D6-FFC8-4364-B07C-8241DFEE6B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Minimize the loss function (negative log likelihood)</a:t>
                </a:r>
              </a:p>
              <a:p>
                <a:r>
                  <a:rPr lang="en-US" dirty="0"/>
                  <a:t>Probability distribution of context words given the center words constructed out of word vectors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Sup>
                              <m:sSub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i="1" dirty="0"/>
                  <a:t>c</a:t>
                </a:r>
                <a:r>
                  <a:rPr lang="en-US" dirty="0"/>
                  <a:t> and </a:t>
                </a:r>
                <a:r>
                  <a:rPr lang="en-US" i="1" dirty="0"/>
                  <a:t>o</a:t>
                </a:r>
                <a:r>
                  <a:rPr lang="en-US" dirty="0"/>
                  <a:t> are indices in the space of the vocabulary.</a:t>
                </a:r>
              </a:p>
              <a:p>
                <a:pPr lvl="1"/>
                <a:r>
                  <a:rPr lang="en-US" i="1" dirty="0"/>
                  <a:t>c</a:t>
                </a:r>
                <a:r>
                  <a:rPr lang="en-US" dirty="0"/>
                  <a:t> is the center word index.</a:t>
                </a:r>
              </a:p>
              <a:p>
                <a:pPr lvl="1"/>
                <a:r>
                  <a:rPr lang="en-US" i="1" dirty="0" err="1"/>
                  <a:t>v</a:t>
                </a:r>
                <a:r>
                  <a:rPr lang="en-US" i="1" baseline="-25000" dirty="0" err="1"/>
                  <a:t>c</a:t>
                </a:r>
                <a:r>
                  <a:rPr lang="en-US" dirty="0"/>
                  <a:t> is the center vector.</a:t>
                </a:r>
              </a:p>
              <a:p>
                <a:pPr lvl="1"/>
                <a:r>
                  <a:rPr lang="en-US" i="1" dirty="0" err="1"/>
                  <a:t>u</a:t>
                </a:r>
                <a:r>
                  <a:rPr lang="en-US" i="1" baseline="-25000" dirty="0" err="1"/>
                  <a:t>o</a:t>
                </a:r>
                <a:r>
                  <a:rPr lang="en-US" dirty="0"/>
                  <a:t> is the outside word vector.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14F5D6-FFC8-4364-B07C-8241DFEE6B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501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CDA2C-DE96-4B99-BC40-320C3E236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0BD9F-A417-490E-BC2D-5BC7B584C5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</a:t>
                </a:r>
                <a:r>
                  <a:rPr lang="en-US" dirty="0" err="1"/>
                  <a:t>Softmax</a:t>
                </a:r>
                <a:r>
                  <a:rPr lang="en-US" dirty="0"/>
                  <a:t>: probability of word o given word c</a:t>
                </a:r>
              </a:p>
              <a:p>
                <a:r>
                  <a:rPr lang="en-US" dirty="0"/>
                  <a:t>Convert scalars of a vector (reals) into probability distributions</a:t>
                </a:r>
              </a:p>
              <a:p>
                <a:r>
                  <a:rPr lang="en-US" dirty="0" err="1"/>
                  <a:t>Exponentiate</a:t>
                </a:r>
                <a:r>
                  <a:rPr lang="en-US" dirty="0"/>
                  <a:t> (making positive) and normalize by dividing over the sum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baseline="-2500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Dot products return numbers, we want to convert those into probability distributions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90BD9F-A417-490E-BC2D-5BC7B584C5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660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F0D11-B598-44DD-B91E-280425859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and Vector Similarity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C70F0-1442-4C19-B922-0BBA458268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Dot product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more similar </a:t>
                </a:r>
                <a:r>
                  <a:rPr lang="en-US" i="1" dirty="0"/>
                  <a:t>u</a:t>
                </a:r>
                <a:r>
                  <a:rPr lang="en-US" dirty="0"/>
                  <a:t> and </a:t>
                </a:r>
                <a:r>
                  <a:rPr lang="en-US" i="1" dirty="0"/>
                  <a:t>v</a:t>
                </a:r>
                <a:r>
                  <a:rPr lang="en-US" dirty="0"/>
                  <a:t> are, the larger the dot product.</a:t>
                </a:r>
              </a:p>
              <a:p>
                <a:r>
                  <a:rPr lang="en-US" dirty="0"/>
                  <a:t>Iteration over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=1…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>
                        <a:latin typeface="Cambria Math" panose="02040503050406030204" pitchFamily="18" charset="0"/>
                      </a:rPr>
                      <m:t>: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How similar each word is to </a:t>
                </a:r>
                <a:r>
                  <a:rPr lang="en-US" i="1" dirty="0"/>
                  <a:t>v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2C70F0-1442-4C19-B922-0BBA458268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42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0252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E963-FB36-4643-B20E-B8557DDEB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1F0AE-DEBC-4362-911B-A9D137C8F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Chris McCormick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B04053-46D3-4FBC-B50C-0B0AB9079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446" y="1792234"/>
            <a:ext cx="7745108" cy="483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91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A6D96-DF8E-4D06-9A71-521722BF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A47E2-F0EF-41FC-BF12-E11C74EF9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68049" cy="4351338"/>
          </a:xfrm>
        </p:spPr>
        <p:txBody>
          <a:bodyPr/>
          <a:lstStyle/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Chris McCormick</a:t>
            </a:r>
            <a:endParaRPr lang="en-US" dirty="0"/>
          </a:p>
          <a:p>
            <a:r>
              <a:rPr lang="en-US" dirty="0"/>
              <a:t>Learn:</a:t>
            </a:r>
          </a:p>
          <a:p>
            <a:pPr lvl="1"/>
            <a:r>
              <a:rPr lang="en-US" dirty="0"/>
              <a:t>Hidden Layer Weight Matrix</a:t>
            </a:r>
          </a:p>
          <a:p>
            <a:pPr lvl="1"/>
            <a:r>
              <a:rPr lang="en-US" dirty="0"/>
              <a:t>These represent the word vectors</a:t>
            </a:r>
          </a:p>
          <a:p>
            <a:r>
              <a:rPr lang="en-US" dirty="0"/>
              <a:t>Output layer: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softmax</a:t>
            </a:r>
            <a:r>
              <a:rPr lang="en-US" dirty="0"/>
              <a:t> to generate a probability distribution.</a:t>
            </a:r>
          </a:p>
          <a:p>
            <a:pPr lvl="1"/>
            <a:r>
              <a:rPr lang="en-US" dirty="0"/>
              <a:t>Ignored in the end.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65509-AF44-4E87-B94F-F4A217B90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713" y="1690688"/>
            <a:ext cx="5668049" cy="486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79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8D230-1351-42FD-9442-6EEBE67AB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16170-319D-495F-A83E-50EED9943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  <a:p>
            <a:pPr lvl="1"/>
            <a:r>
              <a:rPr lang="en-US" dirty="0"/>
              <a:t>Similar words have similar contexts.</a:t>
            </a:r>
          </a:p>
          <a:p>
            <a:pPr lvl="1"/>
            <a:r>
              <a:rPr lang="en-US" dirty="0"/>
              <a:t>The network has to predict similar context words for two similar words.</a:t>
            </a:r>
          </a:p>
          <a:p>
            <a:pPr lvl="1"/>
            <a:r>
              <a:rPr lang="en-US" dirty="0"/>
              <a:t>If we have a model that predicts the context of words, the word vectors have to be similar for two similar words.</a:t>
            </a:r>
          </a:p>
          <a:p>
            <a:r>
              <a:rPr lang="en-US" dirty="0"/>
              <a:t>Effect:</a:t>
            </a:r>
          </a:p>
          <a:p>
            <a:pPr lvl="1"/>
            <a:r>
              <a:rPr lang="en-US" dirty="0"/>
              <a:t>Similar words will have similar contexts, thus similar vectors.</a:t>
            </a:r>
          </a:p>
          <a:p>
            <a:pPr lvl="1"/>
            <a:r>
              <a:rPr lang="en-US" dirty="0"/>
              <a:t>Linguistically related and similar words should have similar vectors as well:</a:t>
            </a:r>
          </a:p>
          <a:p>
            <a:pPr lvl="2"/>
            <a:r>
              <a:rPr lang="en-US" dirty="0"/>
              <a:t>Cat and Cats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987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DC0E7-E2C6-45DE-A542-B6D1FC8C6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49702-ECAC-4B19-8402-8B079D775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Oversimplifications:</a:t>
            </a:r>
          </a:p>
          <a:p>
            <a:pPr lvl="1"/>
            <a:r>
              <a:rPr lang="en-US" dirty="0"/>
              <a:t>Bag of Word concept</a:t>
            </a:r>
          </a:p>
          <a:p>
            <a:pPr lvl="2"/>
            <a:r>
              <a:rPr lang="en-US" dirty="0"/>
              <a:t>Relative position of words is ignored, but:</a:t>
            </a:r>
          </a:p>
          <a:p>
            <a:pPr lvl="3"/>
            <a:r>
              <a:rPr lang="en-US" dirty="0"/>
              <a:t>St. George killed the dragon. ≠ The dragon killed St. George.</a:t>
            </a:r>
          </a:p>
          <a:p>
            <a:pPr lvl="2"/>
            <a:r>
              <a:rPr lang="en-US" dirty="0"/>
              <a:t>Metaphorical interpretation, idioms, fixed expressions:</a:t>
            </a:r>
          </a:p>
          <a:p>
            <a:pPr lvl="3"/>
            <a:r>
              <a:rPr lang="en-US" dirty="0"/>
              <a:t>The dragon kicked the bucket.</a:t>
            </a:r>
          </a:p>
          <a:p>
            <a:pPr lvl="3"/>
            <a:r>
              <a:rPr lang="en-US" dirty="0"/>
              <a:t>It is raining cats and dogs.</a:t>
            </a:r>
          </a:p>
          <a:p>
            <a:pPr lvl="2"/>
            <a:r>
              <a:rPr lang="en-US" dirty="0"/>
              <a:t>Implicatures and presuppositions</a:t>
            </a:r>
          </a:p>
          <a:p>
            <a:pPr lvl="2"/>
            <a:r>
              <a:rPr lang="en-US" dirty="0"/>
              <a:t>Invisible categories and relations:</a:t>
            </a:r>
          </a:p>
          <a:p>
            <a:pPr lvl="3"/>
            <a:r>
              <a:rPr lang="en-US" dirty="0"/>
              <a:t>I want to read the book.</a:t>
            </a:r>
          </a:p>
          <a:p>
            <a:pPr lvl="3"/>
            <a:r>
              <a:rPr lang="en-US" dirty="0"/>
              <a:t>I want John to read the book.</a:t>
            </a:r>
          </a:p>
          <a:p>
            <a:pPr lvl="2"/>
            <a:r>
              <a:rPr lang="en-US" dirty="0"/>
              <a:t>Long distance relations:</a:t>
            </a:r>
          </a:p>
          <a:p>
            <a:pPr lvl="3"/>
            <a:r>
              <a:rPr lang="en-US" dirty="0"/>
              <a:t>Peter told me yesterday that Mary claimed that Sue bought a car.</a:t>
            </a:r>
          </a:p>
          <a:p>
            <a:pPr lvl="3"/>
            <a:r>
              <a:rPr lang="en-US" dirty="0"/>
              <a:t>What did Peter tell you yesterday that Mary claimed that Sue bought?</a:t>
            </a:r>
          </a:p>
          <a:p>
            <a:r>
              <a:rPr lang="en-US" dirty="0"/>
              <a:t>It works good enough in many cases!</a:t>
            </a:r>
          </a:p>
        </p:txBody>
      </p:sp>
    </p:spTree>
    <p:extLst>
      <p:ext uri="{BB962C8B-B14F-4D97-AF65-F5344CB8AC3E}">
        <p14:creationId xmlns:p14="http://schemas.microsoft.com/office/powerpoint/2010/main" val="619513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D9977-FA1B-4CE9-9FFD-CC3F4FA98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0D1A9-12B0-4686-89F7-DA406B928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Word2Vec word vectors</a:t>
            </a:r>
          </a:p>
          <a:p>
            <a:pPr lvl="1"/>
            <a:r>
              <a:rPr lang="en-US" dirty="0"/>
              <a:t>Core input to many DL NLP applications or models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Sentence classification in sentiment analysis</a:t>
            </a:r>
          </a:p>
          <a:p>
            <a:pPr lvl="2"/>
            <a:r>
              <a:rPr lang="en-US" dirty="0"/>
              <a:t>Input: sequence of N vectors, for every word in a sentence its word vector</a:t>
            </a:r>
          </a:p>
          <a:p>
            <a:pPr lvl="1"/>
            <a:r>
              <a:rPr lang="en-US" dirty="0" err="1"/>
              <a:t>PoS</a:t>
            </a:r>
            <a:r>
              <a:rPr lang="en-US" dirty="0"/>
              <a:t>-tagging</a:t>
            </a:r>
          </a:p>
          <a:p>
            <a:pPr lvl="1"/>
            <a:r>
              <a:rPr lang="en-US" dirty="0"/>
              <a:t>Named Entity Recognition</a:t>
            </a:r>
          </a:p>
          <a:p>
            <a:pPr lvl="1"/>
            <a:r>
              <a:rPr lang="en-US" dirty="0"/>
              <a:t>Machine Translation</a:t>
            </a:r>
          </a:p>
          <a:p>
            <a:pPr lvl="1"/>
            <a:r>
              <a:rPr lang="en-US" dirty="0"/>
              <a:t>Image Labeling</a:t>
            </a:r>
          </a:p>
        </p:txBody>
      </p:sp>
    </p:spTree>
    <p:extLst>
      <p:ext uri="{BB962C8B-B14F-4D97-AF65-F5344CB8AC3E}">
        <p14:creationId xmlns:p14="http://schemas.microsoft.com/office/powerpoint/2010/main" val="3894453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929E8-D3EF-4099-87CE-B7A2A2540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9A1C8-F743-496F-BB20-784D7ED44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 Language Input has variable length (text)</a:t>
            </a:r>
          </a:p>
          <a:p>
            <a:pPr lvl="1"/>
            <a:r>
              <a:rPr lang="en-US" dirty="0"/>
              <a:t>Possibility: truncation, padding, etc.</a:t>
            </a:r>
          </a:p>
          <a:p>
            <a:pPr lvl="1"/>
            <a:r>
              <a:rPr lang="en-US" dirty="0"/>
              <a:t>Alternative approaches</a:t>
            </a:r>
          </a:p>
          <a:p>
            <a:pPr lvl="2"/>
            <a:r>
              <a:rPr lang="en-US" dirty="0"/>
              <a:t>Convolutional Neural Networks (CNNs)</a:t>
            </a:r>
          </a:p>
          <a:p>
            <a:pPr lvl="2"/>
            <a:r>
              <a:rPr lang="en-US" dirty="0"/>
              <a:t>Recurrent Neural Networks (RNNs)</a:t>
            </a:r>
          </a:p>
          <a:p>
            <a:endParaRPr lang="en-US" dirty="0"/>
          </a:p>
          <a:p>
            <a:r>
              <a:rPr lang="en-US" dirty="0"/>
              <a:t>Example: CNNs for image processing	</a:t>
            </a:r>
          </a:p>
        </p:txBody>
      </p:sp>
    </p:spTree>
    <p:extLst>
      <p:ext uri="{BB962C8B-B14F-4D97-AF65-F5344CB8AC3E}">
        <p14:creationId xmlns:p14="http://schemas.microsoft.com/office/powerpoint/2010/main" val="3203084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9D9FD-0FC7-784B-8271-45AB3170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LeNet</a:t>
            </a:r>
            <a:r>
              <a:rPr lang="en-US" dirty="0"/>
              <a:t>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BCC66-2B9B-934A-956B-5C79C5F59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LeCun</a:t>
            </a:r>
            <a:r>
              <a:rPr lang="en-US" dirty="0"/>
              <a:t> et al. (1998)</a:t>
            </a:r>
          </a:p>
          <a:p>
            <a:endParaRPr lang="en-US" dirty="0"/>
          </a:p>
        </p:txBody>
      </p:sp>
      <p:pic>
        <p:nvPicPr>
          <p:cNvPr id="1026" name="Picture 2" descr="Screen Shot 2016-08-07 at 4.59.29 PM.png">
            <a:extLst>
              <a:ext uri="{FF2B5EF4-FFF2-40B4-BE49-F238E27FC236}">
                <a16:creationId xmlns:a16="http://schemas.microsoft.com/office/drawing/2014/main" id="{D94D598C-7FBE-2744-A493-AF6C8EBE1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66" y="2566329"/>
            <a:ext cx="10537034" cy="250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19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84CA-7CE5-4450-8DC4-30EF8A1FC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75DFE-9B39-497D-94A2-7B1ADBE5C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NLP related to? Tendencies:</a:t>
            </a:r>
          </a:p>
          <a:p>
            <a:pPr lvl="1"/>
            <a:r>
              <a:rPr lang="en-US" dirty="0"/>
              <a:t>Natural Language Processing (more engineering oriented)</a:t>
            </a:r>
          </a:p>
          <a:p>
            <a:pPr lvl="1"/>
            <a:r>
              <a:rPr lang="en-US" dirty="0"/>
              <a:t>Computational Linguistics (more research and language oriented)</a:t>
            </a:r>
          </a:p>
          <a:p>
            <a:r>
              <a:rPr lang="en-US" dirty="0"/>
              <a:t>Levels, for example:</a:t>
            </a:r>
          </a:p>
          <a:p>
            <a:pPr lvl="1"/>
            <a:r>
              <a:rPr lang="en-US" dirty="0"/>
              <a:t>Processing speech and language at various levels</a:t>
            </a:r>
          </a:p>
          <a:p>
            <a:pPr lvl="2"/>
            <a:r>
              <a:rPr lang="en-US" dirty="0"/>
              <a:t>Speech, phonology, prosody, morphology, syntax, semantics, pragmatics…</a:t>
            </a:r>
          </a:p>
          <a:p>
            <a:pPr lvl="1"/>
            <a:r>
              <a:rPr lang="en-US" dirty="0"/>
              <a:t>Processing language data for applications</a:t>
            </a:r>
          </a:p>
          <a:p>
            <a:pPr lvl="2"/>
            <a:r>
              <a:rPr lang="en-US" dirty="0"/>
              <a:t>Document analysis, classification, information extraction, generation</a:t>
            </a:r>
          </a:p>
          <a:p>
            <a:pPr lvl="2"/>
            <a:r>
              <a:rPr lang="en-US" dirty="0"/>
              <a:t>Q&amp;A, AI, IoT, Robotics</a:t>
            </a:r>
          </a:p>
          <a:p>
            <a:pPr lvl="2"/>
            <a:r>
              <a:rPr lang="en-US" dirty="0"/>
              <a:t>Machine Translation</a:t>
            </a:r>
          </a:p>
          <a:p>
            <a:pPr lvl="1"/>
            <a:r>
              <a:rPr lang="en-US" dirty="0"/>
              <a:t>Speech processing applications </a:t>
            </a:r>
          </a:p>
        </p:txBody>
      </p:sp>
    </p:spTree>
    <p:extLst>
      <p:ext uri="{BB962C8B-B14F-4D97-AF65-F5344CB8AC3E}">
        <p14:creationId xmlns:p14="http://schemas.microsoft.com/office/powerpoint/2010/main" val="1838839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60A38-52AE-405E-AC28-92DF80388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77AA6-6E9D-4C67-9F01-B5B6D005F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Sources:</a:t>
            </a:r>
          </a:p>
          <a:p>
            <a:pPr lvl="1"/>
            <a:r>
              <a:rPr lang="en-US" dirty="0"/>
              <a:t>CS231n Convolutional Neural Networks for Visual Recognition (Stanford)</a:t>
            </a:r>
          </a:p>
          <a:p>
            <a:pPr lvl="2"/>
            <a:r>
              <a:rPr lang="en-US" dirty="0">
                <a:hlinkClick r:id="rId2"/>
              </a:rPr>
              <a:t>https://cs231n.github.io/convolutional-networks/</a:t>
            </a:r>
            <a:endParaRPr lang="en-US" dirty="0"/>
          </a:p>
          <a:p>
            <a:pPr lvl="1"/>
            <a:r>
              <a:rPr lang="en-US" dirty="0"/>
              <a:t>Ujjwal </a:t>
            </a:r>
            <a:r>
              <a:rPr lang="en-US" dirty="0" err="1"/>
              <a:t>Karn</a:t>
            </a:r>
            <a:r>
              <a:rPr lang="en-US" dirty="0"/>
              <a:t>: An Intuitive Explanation of Convolutional Neural Networks</a:t>
            </a:r>
          </a:p>
          <a:p>
            <a:pPr lvl="2"/>
            <a:r>
              <a:rPr lang="en-US" dirty="0">
                <a:hlinkClick r:id="rId3"/>
              </a:rPr>
              <a:t>https://ujjwalkarn.me/2016/08/11/intuitive-explanation-convnets/</a:t>
            </a:r>
            <a:endParaRPr lang="en-US" dirty="0"/>
          </a:p>
          <a:p>
            <a:pPr lvl="1"/>
            <a:r>
              <a:rPr lang="en-US" dirty="0"/>
              <a:t>Adam </a:t>
            </a:r>
            <a:r>
              <a:rPr lang="en-US" dirty="0" err="1"/>
              <a:t>Geitgey</a:t>
            </a:r>
            <a:r>
              <a:rPr lang="en-US" dirty="0"/>
              <a:t>: Machine Learning is Fun! Part 3: Deep Learning and Convolutional Neural Networks</a:t>
            </a:r>
          </a:p>
          <a:p>
            <a:pPr lvl="2"/>
            <a:r>
              <a:rPr lang="en-US" dirty="0">
                <a:hlinkClick r:id="rId4"/>
              </a:rPr>
              <a:t>https://medium.com/@ageitgey/machine-learning-is-fun-part-3-deep-learning-and-convolutional-neural-networks-f40359318721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996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31567-975C-CD41-AA65-9C172C899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37F43-697E-A74B-9101-80BD23FD9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Four main operations in the CNN:</a:t>
            </a:r>
          </a:p>
          <a:p>
            <a:pPr lvl="1"/>
            <a:r>
              <a:rPr lang="en-US" dirty="0">
                <a:effectLst/>
              </a:rPr>
              <a:t>Convolution</a:t>
            </a:r>
          </a:p>
          <a:p>
            <a:pPr lvl="1"/>
            <a:r>
              <a:rPr lang="en-US" dirty="0">
                <a:effectLst/>
              </a:rPr>
              <a:t>Non Linearity (Rectified Linear Unity, </a:t>
            </a:r>
            <a:r>
              <a:rPr lang="en-US" dirty="0" err="1">
                <a:effectLst/>
              </a:rPr>
              <a:t>ReLU</a:t>
            </a:r>
            <a:r>
              <a:rPr lang="en-US" dirty="0">
                <a:effectLst/>
              </a:rPr>
              <a:t>)</a:t>
            </a:r>
          </a:p>
          <a:p>
            <a:pPr lvl="1"/>
            <a:r>
              <a:rPr lang="en-US" dirty="0">
                <a:effectLst/>
              </a:rPr>
              <a:t>Pooling or Sub Sampling</a:t>
            </a:r>
          </a:p>
          <a:p>
            <a:pPr lvl="1"/>
            <a:r>
              <a:rPr lang="en-US" dirty="0">
                <a:effectLst/>
              </a:rPr>
              <a:t>Classification (Fully Connected Layer)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635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A885D-EE91-544D-A635-146ED4E64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90549-D0D4-514C-9180-4EFC0BCC4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representations</a:t>
            </a:r>
          </a:p>
          <a:p>
            <a:pPr lvl="1"/>
            <a:r>
              <a:rPr lang="en-US" dirty="0"/>
              <a:t>Matrix of pixel values (</a:t>
            </a:r>
            <a:r>
              <a:rPr lang="en-US" dirty="0">
                <a:hlinkClick r:id="rId2"/>
              </a:rPr>
              <a:t>see here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Terms</a:t>
            </a:r>
          </a:p>
          <a:p>
            <a:pPr lvl="1"/>
            <a:r>
              <a:rPr lang="en-US" dirty="0"/>
              <a:t>Channel</a:t>
            </a:r>
          </a:p>
          <a:p>
            <a:pPr lvl="2"/>
            <a:r>
              <a:rPr lang="en-US" dirty="0"/>
              <a:t>refers to a certain component of an image</a:t>
            </a:r>
          </a:p>
          <a:p>
            <a:pPr lvl="2"/>
            <a:r>
              <a:rPr lang="en-US" dirty="0"/>
              <a:t>standard digital camera image: 3 channels = red, green and blue</a:t>
            </a:r>
          </a:p>
          <a:p>
            <a:pPr lvl="3"/>
            <a:r>
              <a:rPr lang="en-US" dirty="0"/>
              <a:t>3 x 2d-matrices stacked over each other, one for each color</a:t>
            </a:r>
          </a:p>
          <a:p>
            <a:pPr lvl="3"/>
            <a:r>
              <a:rPr lang="en-US" dirty="0"/>
              <a:t>pixel values in the range 0 to 255</a:t>
            </a:r>
          </a:p>
          <a:p>
            <a:pPr lvl="2"/>
            <a:r>
              <a:rPr lang="en-US" dirty="0"/>
              <a:t>Grayscale image: 1 channel</a:t>
            </a:r>
          </a:p>
          <a:p>
            <a:pPr lvl="2"/>
            <a:r>
              <a:rPr lang="en-US" dirty="0"/>
              <a:t>Here: grayscale images, 1x 2d matrix</a:t>
            </a:r>
          </a:p>
          <a:p>
            <a:pPr lvl="2"/>
            <a:r>
              <a:rPr lang="en-US" dirty="0"/>
              <a:t>Value of each pixel: 0 to 255, 0 = black, 255 = white</a:t>
            </a:r>
          </a:p>
          <a:p>
            <a:endParaRPr lang="en-US" dirty="0"/>
          </a:p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2050" name="Picture 2" descr="8-gif.gif">
            <a:extLst>
              <a:ext uri="{FF2B5EF4-FFF2-40B4-BE49-F238E27FC236}">
                <a16:creationId xmlns:a16="http://schemas.microsoft.com/office/drawing/2014/main" id="{8BB4A1FE-5479-7047-BF08-34E62BAD8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039" y="127309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470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52639-EE43-D041-813F-6734DBF26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EE685-47D5-FF40-8364-F28765AA9F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Primary purpose:</a:t>
            </a:r>
          </a:p>
          <a:p>
            <a:pPr lvl="1"/>
            <a:r>
              <a:rPr lang="en-US" dirty="0"/>
              <a:t>Extract features from the input image</a:t>
            </a:r>
          </a:p>
          <a:p>
            <a:pPr lvl="1"/>
            <a:r>
              <a:rPr lang="en-US" dirty="0"/>
              <a:t>Preserving spatial relationship between pixels by learning image features using small squares of input data</a:t>
            </a:r>
          </a:p>
          <a:p>
            <a:r>
              <a:rPr lang="en-US" dirty="0"/>
              <a:t>Focus on the process:</a:t>
            </a:r>
          </a:p>
          <a:p>
            <a:pPr lvl="1"/>
            <a:r>
              <a:rPr lang="en-US" dirty="0"/>
              <a:t>Image as a matrix of pixel values</a:t>
            </a:r>
          </a:p>
          <a:p>
            <a:pPr lvl="1"/>
            <a:r>
              <a:rPr lang="en-US" dirty="0"/>
              <a:t>Example: 5 x 5 image, pixel values are 0 and 1</a:t>
            </a:r>
          </a:p>
        </p:txBody>
      </p:sp>
      <p:pic>
        <p:nvPicPr>
          <p:cNvPr id="3074" name="Picture 2" descr="Screen Shot 2016-07-24 at 11.25.13 PM">
            <a:extLst>
              <a:ext uri="{FF2B5EF4-FFF2-40B4-BE49-F238E27FC236}">
                <a16:creationId xmlns:a16="http://schemas.microsoft.com/office/drawing/2014/main" id="{32B33076-02AC-A940-8D30-B81C79274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160" y="3769267"/>
            <a:ext cx="1612900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742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DD6D2-ADD9-C14A-8948-6F545B12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F7D30-5F34-864C-BE07-39994348D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an additional matrix 3 x 3: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Convolution of 5 x 5 image and 3 x 3 matrix computed as a shift by a pixel over column and row:</a:t>
            </a:r>
          </a:p>
        </p:txBody>
      </p:sp>
      <p:pic>
        <p:nvPicPr>
          <p:cNvPr id="4098" name="Picture 2" descr="Screen Shot 2016-07-24 at 11.25.24 PM">
            <a:extLst>
              <a:ext uri="{FF2B5EF4-FFF2-40B4-BE49-F238E27FC236}">
                <a16:creationId xmlns:a16="http://schemas.microsoft.com/office/drawing/2014/main" id="{9FCE6947-5BF4-F74D-A2B2-7669428C6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820" y="1940560"/>
            <a:ext cx="939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nvolution_schematic">
            <a:extLst>
              <a:ext uri="{FF2B5EF4-FFF2-40B4-BE49-F238E27FC236}">
                <a16:creationId xmlns:a16="http://schemas.microsoft.com/office/drawing/2014/main" id="{512AA126-9BA2-DE45-9D4B-4B6D3D67B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820" y="3990975"/>
            <a:ext cx="340360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081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DB23-8671-A846-8C47-06AD265A8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F669-7D09-F34D-99D4-2FF903A0C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Computation:</a:t>
            </a:r>
          </a:p>
          <a:p>
            <a:pPr lvl="1"/>
            <a:r>
              <a:rPr lang="en-US" dirty="0"/>
              <a:t>Slide the orange matrix over original image (green) by 1 pixel (= ‘stride’)</a:t>
            </a:r>
          </a:p>
          <a:p>
            <a:pPr lvl="1"/>
            <a:r>
              <a:rPr lang="en-US" dirty="0"/>
              <a:t>For every position compute element wise multiplication between the two matrices and sum up the multiplication outputs to get a score in the output matrix (pink)</a:t>
            </a:r>
          </a:p>
          <a:p>
            <a:pPr lvl="1"/>
            <a:r>
              <a:rPr lang="en-US" dirty="0"/>
              <a:t>3 x 3 matrix “sees” only a part of the input image in each stride</a:t>
            </a:r>
          </a:p>
        </p:txBody>
      </p:sp>
      <p:pic>
        <p:nvPicPr>
          <p:cNvPr id="5122" name="Picture 2" descr="Convolution_schematic">
            <a:extLst>
              <a:ext uri="{FF2B5EF4-FFF2-40B4-BE49-F238E27FC236}">
                <a16:creationId xmlns:a16="http://schemas.microsoft.com/office/drawing/2014/main" id="{FB8C3759-049F-6249-BD80-DDBBEFE73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480" y="4226560"/>
            <a:ext cx="340360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653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787C-B554-B942-86FC-0B800F260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D0994-3E88-CF4C-9EFA-F94C1BF69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The 3×3 matrix: </a:t>
            </a:r>
            <a:r>
              <a:rPr lang="en-US" b="1" dirty="0">
                <a:effectLst/>
              </a:rPr>
              <a:t>filter</a:t>
            </a:r>
            <a:r>
              <a:rPr lang="en-US" dirty="0">
                <a:effectLst/>
              </a:rPr>
              <a:t>, kernel, feature detector</a:t>
            </a:r>
          </a:p>
          <a:p>
            <a:r>
              <a:rPr lang="en-US" dirty="0">
                <a:effectLst/>
              </a:rPr>
              <a:t>Matrix formed by sliding the filter over the image and computing the dot product: Convolved Feature, Activation Map, </a:t>
            </a:r>
            <a:r>
              <a:rPr lang="en-US" b="1" dirty="0">
                <a:effectLst/>
              </a:rPr>
              <a:t>Feature Map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Filters act as feature detectors, features extracted from the original input image</a:t>
            </a:r>
          </a:p>
          <a:p>
            <a:endParaRPr lang="en-US" dirty="0"/>
          </a:p>
          <a:p>
            <a:r>
              <a:rPr lang="en-US" dirty="0"/>
              <a:t>Different values of the filter matrix produce different Feature Maps for the same input image</a:t>
            </a:r>
          </a:p>
        </p:txBody>
      </p:sp>
    </p:spTree>
    <p:extLst>
      <p:ext uri="{BB962C8B-B14F-4D97-AF65-F5344CB8AC3E}">
        <p14:creationId xmlns:p14="http://schemas.microsoft.com/office/powerpoint/2010/main" val="36451462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43C2B-CB10-0C4F-9734-948A7089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F5FF4-46BA-0247-9DFD-223FBC2F0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Input Image: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effects of convolution with different filters on next slide</a:t>
            </a:r>
          </a:p>
          <a:p>
            <a:pPr lvl="1"/>
            <a:r>
              <a:rPr lang="en-US" dirty="0"/>
              <a:t>Operations:</a:t>
            </a:r>
          </a:p>
          <a:p>
            <a:pPr lvl="2"/>
            <a:r>
              <a:rPr lang="en-US" dirty="0"/>
              <a:t>Edge Detection</a:t>
            </a:r>
          </a:p>
          <a:p>
            <a:pPr lvl="2"/>
            <a:r>
              <a:rPr lang="en-US" dirty="0"/>
              <a:t>Sharpen</a:t>
            </a:r>
          </a:p>
          <a:p>
            <a:pPr lvl="2"/>
            <a:r>
              <a:rPr lang="en-US" dirty="0"/>
              <a:t>Blur</a:t>
            </a:r>
          </a:p>
          <a:p>
            <a:pPr lvl="1"/>
            <a:r>
              <a:rPr lang="en-US" dirty="0"/>
              <a:t>by changing numeric values in the filter matrix</a:t>
            </a:r>
          </a:p>
        </p:txBody>
      </p:sp>
      <p:pic>
        <p:nvPicPr>
          <p:cNvPr id="6146" name="Picture 2" descr="111.png">
            <a:extLst>
              <a:ext uri="{FF2B5EF4-FFF2-40B4-BE49-F238E27FC236}">
                <a16:creationId xmlns:a16="http://schemas.microsoft.com/office/drawing/2014/main" id="{D8400EF7-6B61-5B41-B923-0FA61503C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790" y="2385060"/>
            <a:ext cx="8509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4924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8DCB1-9AFC-3849-A422-37C9A6B5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0C134-941B-534C-ACEF-63D3670EB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Screen Shot 2016-08-05 at 11.03.00 PM.png">
            <a:extLst>
              <a:ext uri="{FF2B5EF4-FFF2-40B4-BE49-F238E27FC236}">
                <a16:creationId xmlns:a16="http://schemas.microsoft.com/office/drawing/2014/main" id="{43E5707D-1ACE-884E-8D9E-9BC48550A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231" y="0"/>
            <a:ext cx="4173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630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569D6-ABA2-2C4F-A106-FF3C7B9F5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13F6B-94EC-674D-A355-D1BE41E44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2:</a:t>
            </a:r>
          </a:p>
        </p:txBody>
      </p:sp>
      <p:pic>
        <p:nvPicPr>
          <p:cNvPr id="8194" name="Picture 2" descr="giphy.gif">
            <a:extLst>
              <a:ext uri="{FF2B5EF4-FFF2-40B4-BE49-F238E27FC236}">
                <a16:creationId xmlns:a16="http://schemas.microsoft.com/office/drawing/2014/main" id="{802F2C26-37C7-E648-9A6A-9CE7CF1A2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98040"/>
            <a:ext cx="60960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651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D75CA-2A57-47E2-A9DD-0DB745F63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5F577-7B2E-43AF-9E33-E5EEE074D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Language Processing:</a:t>
            </a:r>
          </a:p>
          <a:p>
            <a:pPr lvl="1"/>
            <a:r>
              <a:rPr lang="en-US" dirty="0"/>
              <a:t>Stanford </a:t>
            </a:r>
            <a:r>
              <a:rPr lang="en-US" dirty="0" err="1"/>
              <a:t>CoreNLP</a:t>
            </a:r>
            <a:endParaRPr lang="en-US" dirty="0"/>
          </a:p>
          <a:p>
            <a:pPr lvl="1"/>
            <a:r>
              <a:rPr lang="en-US" dirty="0" err="1"/>
              <a:t>SpaCy</a:t>
            </a:r>
            <a:endParaRPr lang="en-US" dirty="0"/>
          </a:p>
          <a:p>
            <a:pPr lvl="1"/>
            <a:r>
              <a:rPr lang="en-US" dirty="0" err="1"/>
              <a:t>OpenNLP</a:t>
            </a:r>
            <a:endParaRPr lang="en-US" dirty="0"/>
          </a:p>
          <a:p>
            <a:pPr lvl="1"/>
            <a:r>
              <a:rPr lang="en-US" dirty="0"/>
              <a:t>Natural Language Toolkit (NLTK)</a:t>
            </a:r>
          </a:p>
          <a:p>
            <a:r>
              <a:rPr lang="en-US" dirty="0"/>
              <a:t>Open Speech Processing:</a:t>
            </a:r>
          </a:p>
          <a:p>
            <a:pPr lvl="1"/>
            <a:r>
              <a:rPr lang="en-US" dirty="0"/>
              <a:t>Hidden Markov Toolkit (HTK)</a:t>
            </a:r>
          </a:p>
          <a:p>
            <a:pPr lvl="1"/>
            <a:r>
              <a:rPr lang="en-US" dirty="0"/>
              <a:t>KALDI</a:t>
            </a:r>
          </a:p>
          <a:p>
            <a:r>
              <a:rPr lang="en-US" dirty="0"/>
              <a:t>Commercial services:</a:t>
            </a:r>
          </a:p>
          <a:p>
            <a:pPr lvl="1"/>
            <a:r>
              <a:rPr lang="en-US" dirty="0"/>
              <a:t>Google APIs, Amazon, IBM Watson, etc.</a:t>
            </a:r>
          </a:p>
        </p:txBody>
      </p:sp>
    </p:spTree>
    <p:extLst>
      <p:ext uri="{BB962C8B-B14F-4D97-AF65-F5344CB8AC3E}">
        <p14:creationId xmlns:p14="http://schemas.microsoft.com/office/powerpoint/2010/main" val="30249322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C8632-1EBF-834E-9E7A-30A19AA28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19B4C-97C5-904C-8164-075F1BAE8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 example:</a:t>
            </a:r>
          </a:p>
          <a:p>
            <a:pPr lvl="1"/>
            <a:r>
              <a:rPr lang="en-US" dirty="0"/>
              <a:t>filter (red outline) slides over the input image (convolution operation) producing a feature map</a:t>
            </a:r>
          </a:p>
          <a:p>
            <a:pPr lvl="1"/>
            <a:r>
              <a:rPr lang="en-US" dirty="0"/>
              <a:t>Convolution of another filter (green outline) over the same input image produces a different feature map</a:t>
            </a:r>
          </a:p>
          <a:p>
            <a:pPr lvl="1"/>
            <a:r>
              <a:rPr lang="en-US" dirty="0"/>
              <a:t>Convolution operation captures the local dependencies in the original image</a:t>
            </a:r>
          </a:p>
          <a:p>
            <a:pPr lvl="1"/>
            <a:r>
              <a:rPr lang="en-US" dirty="0"/>
              <a:t>Different filters generate different feature maps from the same original image</a:t>
            </a:r>
          </a:p>
          <a:p>
            <a:pPr lvl="1"/>
            <a:r>
              <a:rPr lang="en-US" dirty="0"/>
              <a:t>Input image and the filters are simply numeric matrices</a:t>
            </a:r>
          </a:p>
        </p:txBody>
      </p:sp>
    </p:spTree>
    <p:extLst>
      <p:ext uri="{BB962C8B-B14F-4D97-AF65-F5344CB8AC3E}">
        <p14:creationId xmlns:p14="http://schemas.microsoft.com/office/powerpoint/2010/main" val="35869565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A95CB-3258-0F45-9C84-6E12FA91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75E16-918E-0340-9E68-013D8E3A6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CNNs </a:t>
            </a:r>
            <a:r>
              <a:rPr lang="en-US" i="1" dirty="0"/>
              <a:t>learn</a:t>
            </a:r>
            <a:r>
              <a:rPr lang="en-US" dirty="0"/>
              <a:t> the values of filters during the training process</a:t>
            </a:r>
          </a:p>
          <a:p>
            <a:pPr lvl="1"/>
            <a:r>
              <a:rPr lang="en-US" dirty="0"/>
              <a:t>Hyper-parameters:</a:t>
            </a:r>
          </a:p>
          <a:p>
            <a:pPr lvl="2"/>
            <a:r>
              <a:rPr lang="en-US" dirty="0">
                <a:effectLst/>
              </a:rPr>
              <a:t>number of filters</a:t>
            </a:r>
            <a:endParaRPr lang="en-US" dirty="0"/>
          </a:p>
          <a:p>
            <a:pPr lvl="2"/>
            <a:r>
              <a:rPr lang="en-US" dirty="0">
                <a:effectLst/>
              </a:rPr>
              <a:t>filter size</a:t>
            </a:r>
            <a:endParaRPr lang="en-US" dirty="0"/>
          </a:p>
          <a:p>
            <a:pPr lvl="2"/>
            <a:r>
              <a:rPr lang="en-US" dirty="0">
                <a:effectLst/>
              </a:rPr>
              <a:t>architecture of the network</a:t>
            </a:r>
          </a:p>
          <a:p>
            <a:pPr lvl="1"/>
            <a:r>
              <a:rPr lang="en-US" dirty="0"/>
              <a:t>More filters correlates with more image features and improves the recognition of patterns in unseen images</a:t>
            </a:r>
          </a:p>
          <a:p>
            <a:r>
              <a:rPr lang="en-US" dirty="0"/>
              <a:t>Size of Feature Maps (Convolved Feature) determined by:</a:t>
            </a:r>
          </a:p>
          <a:p>
            <a:pPr lvl="1"/>
            <a:r>
              <a:rPr lang="en-US" dirty="0"/>
              <a:t>Depth</a:t>
            </a:r>
          </a:p>
          <a:p>
            <a:pPr lvl="1"/>
            <a:r>
              <a:rPr lang="en-US" dirty="0"/>
              <a:t>Stride</a:t>
            </a:r>
          </a:p>
          <a:p>
            <a:pPr lvl="1"/>
            <a:r>
              <a:rPr lang="en-US" dirty="0"/>
              <a:t>Zero-padding</a:t>
            </a:r>
          </a:p>
        </p:txBody>
      </p:sp>
    </p:spTree>
    <p:extLst>
      <p:ext uri="{BB962C8B-B14F-4D97-AF65-F5344CB8AC3E}">
        <p14:creationId xmlns:p14="http://schemas.microsoft.com/office/powerpoint/2010/main" val="20297476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938F9-B730-A049-998E-022E1C0C7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73EB2-8E7B-DB47-BA94-BF6DFD445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filters used for the convolution operation</a:t>
            </a:r>
          </a:p>
          <a:p>
            <a:r>
              <a:rPr lang="en-US" dirty="0"/>
              <a:t>In the boat example:</a:t>
            </a:r>
          </a:p>
          <a:p>
            <a:pPr lvl="1"/>
            <a:r>
              <a:rPr lang="en-US" dirty="0"/>
              <a:t>convolution of original boat image using 3 distinct filters</a:t>
            </a:r>
          </a:p>
          <a:p>
            <a:pPr lvl="1"/>
            <a:r>
              <a:rPr lang="en-US" dirty="0"/>
              <a:t>producing 3 different feature maps</a:t>
            </a:r>
          </a:p>
          <a:p>
            <a:r>
              <a:rPr lang="en-US" dirty="0"/>
              <a:t>Feature maps: stacked 2d matrices</a:t>
            </a:r>
          </a:p>
          <a:p>
            <a:pPr lvl="1"/>
            <a:r>
              <a:rPr lang="en-US" dirty="0"/>
              <a:t>Depth of the feature map is 3</a:t>
            </a:r>
          </a:p>
          <a:p>
            <a:endParaRPr lang="en-US" dirty="0"/>
          </a:p>
        </p:txBody>
      </p:sp>
      <p:pic>
        <p:nvPicPr>
          <p:cNvPr id="9218" name="Picture 2" descr="Screen Shot 2016-08-10 at 3.42.35 AM">
            <a:extLst>
              <a:ext uri="{FF2B5EF4-FFF2-40B4-BE49-F238E27FC236}">
                <a16:creationId xmlns:a16="http://schemas.microsoft.com/office/drawing/2014/main" id="{79CBC286-15EA-144A-A277-AE97A4B3F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970" y="3417570"/>
            <a:ext cx="50927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911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73F52-A945-7C43-9773-E40EC467E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99C6D-B919-8B41-82D6-5DC7F8209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Number of pixels by which to slide filter matrix over input matrix</a:t>
            </a:r>
          </a:p>
          <a:p>
            <a:r>
              <a:rPr lang="en-US" dirty="0"/>
              <a:t>With stride = 1: filters are moved one pixel at a time</a:t>
            </a:r>
          </a:p>
          <a:p>
            <a:r>
              <a:rPr lang="en-US" dirty="0"/>
              <a:t>With stride = 2: filters jump to 2nd pixel with every slide</a:t>
            </a:r>
          </a:p>
          <a:p>
            <a:r>
              <a:rPr lang="en-US" dirty="0"/>
              <a:t>Larger strides result in smaller feature maps</a:t>
            </a:r>
          </a:p>
        </p:txBody>
      </p:sp>
    </p:spTree>
    <p:extLst>
      <p:ext uri="{BB962C8B-B14F-4D97-AF65-F5344CB8AC3E}">
        <p14:creationId xmlns:p14="http://schemas.microsoft.com/office/powerpoint/2010/main" val="452615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FE1DB-0EC3-1E46-9F2C-633B6CAB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Zero-padding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079DD-C307-AE44-A70B-357487CF2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Effect: it allows us to control the size of the feature map</a:t>
            </a:r>
          </a:p>
          <a:p>
            <a:r>
              <a:rPr lang="en-US" dirty="0"/>
              <a:t>Adding zero-padding: </a:t>
            </a:r>
            <a:r>
              <a:rPr lang="en-US" i="1" dirty="0"/>
              <a:t>wide convolution</a:t>
            </a:r>
            <a:endParaRPr lang="en-US" b="1" dirty="0"/>
          </a:p>
          <a:p>
            <a:r>
              <a:rPr lang="en-US" dirty="0"/>
              <a:t>Not using zero-padding: </a:t>
            </a:r>
            <a:r>
              <a:rPr lang="en-US" i="1" dirty="0"/>
              <a:t>narrow convolution</a:t>
            </a:r>
          </a:p>
          <a:p>
            <a:r>
              <a:rPr lang="en-US" dirty="0"/>
              <a:t>3 x 3 filter in center of matrix is fine, but the edges get ignored</a:t>
            </a:r>
          </a:p>
          <a:p>
            <a:r>
              <a:rPr lang="en-US" dirty="0"/>
              <a:t>To apply filter to first element of matrix use </a:t>
            </a:r>
            <a:r>
              <a:rPr lang="en-US" i="1" dirty="0"/>
              <a:t>zero-padding</a:t>
            </a:r>
            <a:endParaRPr lang="en-US" dirty="0"/>
          </a:p>
          <a:p>
            <a:pPr lvl="1"/>
            <a:endParaRPr lang="en-US" i="1" dirty="0"/>
          </a:p>
          <a:p>
            <a:pPr lvl="1"/>
            <a:endParaRPr lang="en-US" dirty="0"/>
          </a:p>
        </p:txBody>
      </p:sp>
      <p:pic>
        <p:nvPicPr>
          <p:cNvPr id="10250" name="Picture 10" descr="Narrow vs. Wide Convolution. Source: A Convolutional Neural Network for Modelling Sentences (2014)">
            <a:extLst>
              <a:ext uri="{FF2B5EF4-FFF2-40B4-BE49-F238E27FC236}">
                <a16:creationId xmlns:a16="http://schemas.microsoft.com/office/drawing/2014/main" id="{1BFDDEE9-CC56-1E4E-8BD7-BEF8AD2C1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4447877"/>
            <a:ext cx="8915400" cy="227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8439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54124-7FE6-A84D-A86B-C1C72488A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E21F03-4FB5-6D46-95C7-665E2A1ACF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Narrow convolution: (7 - 5) + 1 = 3</a:t>
                </a:r>
              </a:p>
              <a:p>
                <a:r>
                  <a:rPr lang="en-US" dirty="0"/>
                  <a:t>Wide convolution: (7 + 2*4 - 5) + 1 = 11</a:t>
                </a:r>
              </a:p>
              <a:p>
                <a:r>
                  <a:rPr lang="en-US" dirty="0"/>
                  <a:t>General computation of output size: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𝑝𝑎𝑑𝑑𝑖𝑛𝑔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𝑓𝑖𝑙𝑡𝑒𝑟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E21F03-4FB5-6D46-95C7-665E2A1ACF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8462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F55D-AA4D-794A-A94F-CD11D12D3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F0A50-CA50-074A-9BD2-6F7E6BAF9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Rectified Linear Unit (</a:t>
            </a:r>
            <a:r>
              <a:rPr lang="en-US" dirty="0" err="1"/>
              <a:t>ReLU</a:t>
            </a:r>
            <a:r>
              <a:rPr lang="en-US" dirty="0"/>
              <a:t>) used after every Convolution operation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Element wise operation (applied per pixel)</a:t>
            </a:r>
          </a:p>
          <a:p>
            <a:r>
              <a:rPr lang="en-US" dirty="0"/>
              <a:t>Replaces all negative pixel values in feature map by zero</a:t>
            </a:r>
          </a:p>
          <a:p>
            <a:r>
              <a:rPr lang="en-US" dirty="0"/>
              <a:t>Purpose: introduce non-linearity in CNN</a:t>
            </a:r>
          </a:p>
          <a:p>
            <a:r>
              <a:rPr lang="en-US" dirty="0"/>
              <a:t>Convolution is linear: element wise matrix multiplication and addition</a:t>
            </a:r>
          </a:p>
          <a:p>
            <a:r>
              <a:rPr lang="en-US" dirty="0" err="1"/>
              <a:t>ReLU</a:t>
            </a:r>
            <a:r>
              <a:rPr lang="en-US" dirty="0"/>
              <a:t> accounts for non-linearity</a:t>
            </a:r>
          </a:p>
        </p:txBody>
      </p:sp>
      <p:pic>
        <p:nvPicPr>
          <p:cNvPr id="11266" name="Picture 2" descr="Screen Shot 2016-08-10 at 2.23.48 AM.png">
            <a:extLst>
              <a:ext uri="{FF2B5EF4-FFF2-40B4-BE49-F238E27FC236}">
                <a16:creationId xmlns:a16="http://schemas.microsoft.com/office/drawing/2014/main" id="{0EB5A786-B638-584E-A52C-5AF448E76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770" y="2270760"/>
            <a:ext cx="68199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307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FF433-9A86-9D4F-9F31-194E1410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7C986-AE19-454D-B2F7-41C4D56D7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applied to one of the feature maps:</a:t>
            </a:r>
          </a:p>
          <a:p>
            <a:pPr lvl="1"/>
            <a:r>
              <a:rPr lang="en-US" dirty="0"/>
              <a:t>output feature map: ‘Rectified’ feature map</a:t>
            </a:r>
          </a:p>
        </p:txBody>
      </p:sp>
      <p:pic>
        <p:nvPicPr>
          <p:cNvPr id="12290" name="Picture 2" descr="Screen Shot 2016-08-07 at 6.18.19 PM.png">
            <a:extLst>
              <a:ext uri="{FF2B5EF4-FFF2-40B4-BE49-F238E27FC236}">
                <a16:creationId xmlns:a16="http://schemas.microsoft.com/office/drawing/2014/main" id="{F0E7CB95-B28B-E245-BEC6-8425401EA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2755900"/>
            <a:ext cx="94996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9816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5650D-41F4-6342-9F42-1268E5308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A40C5-4899-8B40-B05B-F94C7B01A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Spatial Pooling: subsampling or down-sampling</a:t>
            </a:r>
          </a:p>
          <a:p>
            <a:pPr lvl="1"/>
            <a:r>
              <a:rPr lang="en-US" dirty="0"/>
              <a:t>reduces the dimensionality of each feature map</a:t>
            </a:r>
          </a:p>
          <a:p>
            <a:pPr lvl="1"/>
            <a:r>
              <a:rPr lang="en-US" dirty="0"/>
              <a:t>retains the most important information</a:t>
            </a:r>
          </a:p>
          <a:p>
            <a:r>
              <a:rPr lang="en-US" dirty="0"/>
              <a:t>Different types:</a:t>
            </a:r>
          </a:p>
          <a:p>
            <a:pPr lvl="1"/>
            <a:r>
              <a:rPr lang="en-US" dirty="0"/>
              <a:t>Max</a:t>
            </a:r>
          </a:p>
          <a:p>
            <a:pPr lvl="1"/>
            <a:r>
              <a:rPr lang="en-US" dirty="0"/>
              <a:t>Average</a:t>
            </a:r>
          </a:p>
          <a:p>
            <a:pPr lvl="1"/>
            <a:r>
              <a:rPr lang="en-US" dirty="0"/>
              <a:t>Sum</a:t>
            </a:r>
          </a:p>
          <a:p>
            <a:pPr lvl="1"/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284794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B9CDD-92BC-3F45-832F-8DF2D6B71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891EA-6A25-B84F-A906-DDD811E1E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Define window:</a:t>
            </a:r>
          </a:p>
          <a:p>
            <a:pPr lvl="1"/>
            <a:r>
              <a:rPr lang="en-US" dirty="0"/>
              <a:t>Spatial neighborhood (e.g. a 2×2 window) from the rectified feature map</a:t>
            </a:r>
          </a:p>
          <a:p>
            <a:r>
              <a:rPr lang="en-US" dirty="0"/>
              <a:t>Max Pooling:</a:t>
            </a:r>
          </a:p>
          <a:p>
            <a:pPr lvl="1"/>
            <a:r>
              <a:rPr lang="en-US" dirty="0"/>
              <a:t>Take the largest element from the window.</a:t>
            </a:r>
          </a:p>
          <a:p>
            <a:r>
              <a:rPr lang="en-US" dirty="0"/>
              <a:t>Average Pooling:</a:t>
            </a:r>
          </a:p>
          <a:p>
            <a:pPr lvl="1"/>
            <a:r>
              <a:rPr lang="en-US" dirty="0"/>
              <a:t>Take the average of all elements from the window.</a:t>
            </a:r>
          </a:p>
          <a:p>
            <a:r>
              <a:rPr lang="en-US" dirty="0"/>
              <a:t>Sum Pooling:</a:t>
            </a:r>
          </a:p>
          <a:p>
            <a:pPr lvl="1"/>
            <a:r>
              <a:rPr lang="en-US" dirty="0"/>
              <a:t>Take the sum of all elements in the window.</a:t>
            </a:r>
          </a:p>
          <a:p>
            <a:r>
              <a:rPr lang="en-US" dirty="0"/>
              <a:t>In practice: Max Pooling is preferred and performs better</a:t>
            </a:r>
          </a:p>
        </p:txBody>
      </p:sp>
    </p:spTree>
    <p:extLst>
      <p:ext uri="{BB962C8B-B14F-4D97-AF65-F5344CB8AC3E}">
        <p14:creationId xmlns:p14="http://schemas.microsoft.com/office/powerpoint/2010/main" val="588134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2B782-1F9C-4B25-BDDF-FACEE3D8F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56367-EB3D-4BCB-BCCF-7AB71DC42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Stanford </a:t>
            </a:r>
            <a:r>
              <a:rPr lang="en-US" dirty="0" err="1"/>
              <a:t>CoreNLP</a:t>
            </a:r>
            <a:endParaRPr lang="en-US" dirty="0"/>
          </a:p>
          <a:p>
            <a:pPr lvl="1"/>
            <a:r>
              <a:rPr lang="en-US" dirty="0"/>
              <a:t>NLP output as part of symbolic and statistical models in applications</a:t>
            </a:r>
          </a:p>
          <a:p>
            <a:r>
              <a:rPr lang="en-US" dirty="0"/>
              <a:t>Current situation:</a:t>
            </a:r>
          </a:p>
          <a:p>
            <a:pPr lvl="1"/>
            <a:r>
              <a:rPr lang="en-US" dirty="0"/>
              <a:t>NLP analyses are result of data driven machine learning methods, Neural Network or Deep Learning approaches</a:t>
            </a:r>
          </a:p>
          <a:p>
            <a:pPr lvl="1"/>
            <a:r>
              <a:rPr lang="en-US" dirty="0"/>
              <a:t>Issues:</a:t>
            </a:r>
          </a:p>
          <a:p>
            <a:pPr lvl="2"/>
            <a:r>
              <a:rPr lang="en-US" dirty="0"/>
              <a:t>Do we need NLP and what for?</a:t>
            </a:r>
          </a:p>
          <a:p>
            <a:pPr lvl="2"/>
            <a:r>
              <a:rPr lang="en-US" dirty="0"/>
              <a:t>Simple methods on words and strings are very powerful:</a:t>
            </a:r>
          </a:p>
          <a:p>
            <a:pPr lvl="3"/>
            <a:r>
              <a:rPr lang="en-US" dirty="0"/>
              <a:t>Bag of words and distributional properties</a:t>
            </a:r>
          </a:p>
        </p:txBody>
      </p:sp>
    </p:spTree>
    <p:extLst>
      <p:ext uri="{BB962C8B-B14F-4D97-AF65-F5344CB8AC3E}">
        <p14:creationId xmlns:p14="http://schemas.microsoft.com/office/powerpoint/2010/main" val="39686625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3592-8519-A74F-AB02-B3644892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95380-E241-6C4D-9725-434EFDEB8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of Max Pooling on a Rectified Feature map (result of convolution + </a:t>
            </a:r>
            <a:r>
              <a:rPr lang="en-US" dirty="0" err="1"/>
              <a:t>ReLU</a:t>
            </a:r>
            <a:r>
              <a:rPr lang="en-US" dirty="0"/>
              <a:t>) using a 2 x 2 window:</a:t>
            </a:r>
          </a:p>
        </p:txBody>
      </p:sp>
      <p:pic>
        <p:nvPicPr>
          <p:cNvPr id="13314" name="Picture 2" descr="Screen Shot 2016-08-10 at 3.38.39 AM.png">
            <a:extLst>
              <a:ext uri="{FF2B5EF4-FFF2-40B4-BE49-F238E27FC236}">
                <a16:creationId xmlns:a16="http://schemas.microsoft.com/office/drawing/2014/main" id="{7CFC1AE7-1908-3842-A84B-032A9A0CC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20" y="2755976"/>
            <a:ext cx="4813300" cy="410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2778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11E62-F781-E840-9D9D-8E292FAE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2AD01-27B7-334A-80D3-753B33F54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slide a 2 x 2 window by 2 cells (= stride)</a:t>
            </a:r>
          </a:p>
          <a:p>
            <a:pPr lvl="1"/>
            <a:r>
              <a:rPr lang="en-US" dirty="0"/>
              <a:t>take max. value in each region</a:t>
            </a:r>
          </a:p>
          <a:p>
            <a:pPr lvl="1"/>
            <a:r>
              <a:rPr lang="en-US" dirty="0"/>
              <a:t>reducing the dimensionality of feature map</a:t>
            </a:r>
          </a:p>
          <a:p>
            <a:endParaRPr lang="en-US" dirty="0"/>
          </a:p>
          <a:p>
            <a:r>
              <a:rPr lang="en-US" dirty="0"/>
              <a:t>In the CNN example:</a:t>
            </a:r>
          </a:p>
          <a:p>
            <a:pPr lvl="1"/>
            <a:r>
              <a:rPr lang="en-US" dirty="0"/>
              <a:t>Pooling is applied separately to each feature map</a:t>
            </a:r>
          </a:p>
          <a:p>
            <a:pPr lvl="1"/>
            <a:r>
              <a:rPr lang="en-US" dirty="0"/>
              <a:t>3 pooled output maps from 3 input maps</a:t>
            </a:r>
          </a:p>
        </p:txBody>
      </p:sp>
      <p:pic>
        <p:nvPicPr>
          <p:cNvPr id="14338" name="Picture 2" descr="Screen Shot 2016-08-07 at 6.19.37 PM.png">
            <a:extLst>
              <a:ext uri="{FF2B5EF4-FFF2-40B4-BE49-F238E27FC236}">
                <a16:creationId xmlns:a16="http://schemas.microsoft.com/office/drawing/2014/main" id="{BD274622-1144-9944-BFC4-C1C298BE1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7864" y="4038600"/>
            <a:ext cx="4162526" cy="227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467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782F0-CA6C-7946-B432-E8B245426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Effect</a:t>
            </a:r>
          </a:p>
        </p:txBody>
      </p:sp>
      <p:pic>
        <p:nvPicPr>
          <p:cNvPr id="15362" name="Picture 2" descr="Screen Shot 2016-08-07 at 6.11.53 PM.png">
            <a:extLst>
              <a:ext uri="{FF2B5EF4-FFF2-40B4-BE49-F238E27FC236}">
                <a16:creationId xmlns:a16="http://schemas.microsoft.com/office/drawing/2014/main" id="{A393E819-2E3D-424F-A8AB-1067A2C2D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1975644"/>
            <a:ext cx="9499600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8988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0129-4BAB-004C-B2E2-D37FB0AC3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CC9F7-45CB-7644-A985-4EA1DF550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progressively reduce the spatial size of the input representation</a:t>
            </a:r>
          </a:p>
          <a:p>
            <a:r>
              <a:rPr lang="en-US" dirty="0"/>
              <a:t>makes the input representations (feature dimension) smaller and more manageable</a:t>
            </a:r>
          </a:p>
          <a:p>
            <a:r>
              <a:rPr lang="en-US" dirty="0"/>
              <a:t>reduces the number of parameters and computations in the network, controlling overfitting</a:t>
            </a:r>
          </a:p>
          <a:p>
            <a:r>
              <a:rPr lang="en-US" dirty="0"/>
              <a:t>makes the network invariant to small transformations, distortions and translations in the input image</a:t>
            </a:r>
          </a:p>
          <a:p>
            <a:pPr lvl="1"/>
            <a:r>
              <a:rPr lang="en-US" dirty="0"/>
              <a:t>small distortion in input will not change the output of Pooling, since maximum/average value in a local neighborhood is used</a:t>
            </a:r>
          </a:p>
          <a:p>
            <a:r>
              <a:rPr lang="en-US" dirty="0"/>
              <a:t>Result in almost scale invariant representation of input image ( “</a:t>
            </a:r>
            <a:r>
              <a:rPr lang="en-US" dirty="0" err="1"/>
              <a:t>equivariant</a:t>
            </a:r>
            <a:r>
              <a:rPr lang="en-US" dirty="0"/>
              <a:t>”)</a:t>
            </a:r>
          </a:p>
          <a:p>
            <a:pPr lvl="1"/>
            <a:r>
              <a:rPr lang="en-US" dirty="0"/>
              <a:t>Detection of objects in an image independent of their location</a:t>
            </a:r>
          </a:p>
        </p:txBody>
      </p:sp>
    </p:spTree>
    <p:extLst>
      <p:ext uri="{BB962C8B-B14F-4D97-AF65-F5344CB8AC3E}">
        <p14:creationId xmlns:p14="http://schemas.microsoft.com/office/powerpoint/2010/main" val="1152257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B6E0B-829A-FD49-B102-C74829F08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16386" name="Picture 2" descr="Screen Shot 2016-08-08 at 2.26.09 AM.png">
            <a:extLst>
              <a:ext uri="{FF2B5EF4-FFF2-40B4-BE49-F238E27FC236}">
                <a16:creationId xmlns:a16="http://schemas.microsoft.com/office/drawing/2014/main" id="{120DAD4A-140C-D243-8D21-2B8292955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27300"/>
            <a:ext cx="10513602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0581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F993D-EE4A-4947-AC41-E745E7E69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E8FEF-055C-F543-B050-AAE031C25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sets of Convolution, </a:t>
            </a:r>
            <a:r>
              <a:rPr lang="en-US" dirty="0" err="1"/>
              <a:t>ReLU</a:t>
            </a:r>
            <a:r>
              <a:rPr lang="en-US" dirty="0"/>
              <a:t> and Pooling layers</a:t>
            </a:r>
          </a:p>
          <a:p>
            <a:r>
              <a:rPr lang="en-US" dirty="0"/>
              <a:t>2nd Convolution layer performs convolution on the output of the first Pooling Layer using 6 filters to produce 6 feature maps</a:t>
            </a:r>
          </a:p>
          <a:p>
            <a:r>
              <a:rPr lang="en-US" dirty="0" err="1"/>
              <a:t>ReLU</a:t>
            </a:r>
            <a:r>
              <a:rPr lang="en-US" dirty="0"/>
              <a:t> is then applied individually on all of these 6 feature maps</a:t>
            </a:r>
          </a:p>
          <a:p>
            <a:r>
              <a:rPr lang="en-US" dirty="0"/>
              <a:t>Max Pooling operation separately on each of the six rectified feature maps</a:t>
            </a:r>
          </a:p>
          <a:p>
            <a:r>
              <a:rPr lang="en-US" dirty="0"/>
              <a:t>Output of 2nd Pooling Layer:</a:t>
            </a:r>
          </a:p>
          <a:p>
            <a:pPr lvl="1"/>
            <a:r>
              <a:rPr lang="en-US" dirty="0"/>
              <a:t>Input to Fully Connected Layer</a:t>
            </a:r>
          </a:p>
        </p:txBody>
      </p:sp>
    </p:spTree>
    <p:extLst>
      <p:ext uri="{BB962C8B-B14F-4D97-AF65-F5344CB8AC3E}">
        <p14:creationId xmlns:p14="http://schemas.microsoft.com/office/powerpoint/2010/main" val="10117273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92B96-B707-AE4E-8099-BCAF5C1C1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1E515-F222-904F-8162-62E63F113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Traditional Multi Layer Perceptron</a:t>
            </a:r>
          </a:p>
          <a:p>
            <a:r>
              <a:rPr lang="en-US" dirty="0" err="1"/>
              <a:t>Softmax</a:t>
            </a:r>
            <a:r>
              <a:rPr lang="en-US" dirty="0"/>
              <a:t> activation function in the output layer</a:t>
            </a:r>
          </a:p>
          <a:p>
            <a:pPr lvl="1"/>
            <a:r>
              <a:rPr lang="en-US" dirty="0"/>
              <a:t>classifiers like SVM can be used</a:t>
            </a:r>
          </a:p>
          <a:p>
            <a:r>
              <a:rPr lang="en-US" dirty="0"/>
              <a:t>“Fully Connected”</a:t>
            </a:r>
          </a:p>
          <a:p>
            <a:pPr lvl="1"/>
            <a:r>
              <a:rPr lang="en-US" dirty="0"/>
              <a:t>every neuron in the previous layer is connected to every neuron on the next layer</a:t>
            </a:r>
          </a:p>
          <a:p>
            <a:r>
              <a:rPr lang="en-US" dirty="0"/>
              <a:t>Output from convolutional and pooling layers:</a:t>
            </a:r>
          </a:p>
          <a:p>
            <a:pPr lvl="1"/>
            <a:r>
              <a:rPr lang="en-US" dirty="0"/>
              <a:t>high-level features of input image</a:t>
            </a:r>
          </a:p>
          <a:p>
            <a:r>
              <a:rPr lang="en-US" dirty="0"/>
              <a:t>Purpose of Fully Connected layer:</a:t>
            </a:r>
          </a:p>
          <a:p>
            <a:pPr lvl="1"/>
            <a:r>
              <a:rPr lang="en-US" dirty="0"/>
              <a:t>use these features for classifying the input image into various classes based on the training dataset</a:t>
            </a:r>
          </a:p>
          <a:p>
            <a:pPr lvl="1"/>
            <a:r>
              <a:rPr lang="en-US" dirty="0"/>
              <a:t>Example: image on 4 possible outputs</a:t>
            </a:r>
          </a:p>
        </p:txBody>
      </p:sp>
    </p:spTree>
    <p:extLst>
      <p:ext uri="{BB962C8B-B14F-4D97-AF65-F5344CB8AC3E}">
        <p14:creationId xmlns:p14="http://schemas.microsoft.com/office/powerpoint/2010/main" val="40250028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BE05E-D4BF-0D42-A483-AA4C4D9C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53E59-F83C-5246-97B7-E6E9931CF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 descr="Screen Shot 2016-08-06 at 12.34.02 AM.png">
            <a:extLst>
              <a:ext uri="{FF2B5EF4-FFF2-40B4-BE49-F238E27FC236}">
                <a16:creationId xmlns:a16="http://schemas.microsoft.com/office/drawing/2014/main" id="{9A7BFEDA-D262-4948-98D5-D979BFA01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25" y="2463800"/>
            <a:ext cx="9915759" cy="311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6790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8B524-D342-F541-AA7E-4B5B63C24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40BFB-D1A0-B84C-A10D-2128431EC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classification weights</a:t>
            </a:r>
          </a:p>
          <a:p>
            <a:r>
              <a:rPr lang="en-US" dirty="0"/>
              <a:t>Learning non-linear combinations of convolutional features</a:t>
            </a:r>
          </a:p>
          <a:p>
            <a:pPr lvl="1"/>
            <a:r>
              <a:rPr lang="en-US" dirty="0"/>
              <a:t>Most features from convolutional and pooling layers may be good for classification task</a:t>
            </a:r>
          </a:p>
          <a:p>
            <a:pPr lvl="1"/>
            <a:r>
              <a:rPr lang="en-US" dirty="0"/>
              <a:t>Combinations of these features might be better</a:t>
            </a:r>
          </a:p>
          <a:p>
            <a:endParaRPr lang="en-US" dirty="0"/>
          </a:p>
          <a:p>
            <a:r>
              <a:rPr lang="en-US" dirty="0" err="1"/>
              <a:t>Softmax</a:t>
            </a:r>
            <a:r>
              <a:rPr lang="en-US" dirty="0"/>
              <a:t> on output layer:</a:t>
            </a:r>
          </a:p>
          <a:p>
            <a:pPr lvl="1"/>
            <a:r>
              <a:rPr lang="en-US" dirty="0"/>
              <a:t>Sum of output probabilities is 1</a:t>
            </a:r>
          </a:p>
        </p:txBody>
      </p:sp>
    </p:spTree>
    <p:extLst>
      <p:ext uri="{BB962C8B-B14F-4D97-AF65-F5344CB8AC3E}">
        <p14:creationId xmlns:p14="http://schemas.microsoft.com/office/powerpoint/2010/main" val="38313830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3FD5-EB77-D849-9F95-D93C365F7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8C6B4-2CAC-3E43-B56B-9A2B8756B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 + Pooling layers: Feature Extractors from input</a:t>
            </a:r>
          </a:p>
          <a:p>
            <a:r>
              <a:rPr lang="en-US" dirty="0"/>
              <a:t>Fully Connected layer: classifier over extracted features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Input Image = Boat</a:t>
            </a:r>
          </a:p>
          <a:p>
            <a:pPr lvl="1"/>
            <a:r>
              <a:rPr lang="en-US" dirty="0"/>
              <a:t>Target Vector = [0, 0, 1, 0]</a:t>
            </a:r>
          </a:p>
          <a:p>
            <a:endParaRPr lang="en-US" dirty="0"/>
          </a:p>
        </p:txBody>
      </p:sp>
      <p:pic>
        <p:nvPicPr>
          <p:cNvPr id="18434" name="Picture 2" descr="Screen Shot 2016-08-07 at 9.15.21 PM.png">
            <a:extLst>
              <a:ext uri="{FF2B5EF4-FFF2-40B4-BE49-F238E27FC236}">
                <a16:creationId xmlns:a16="http://schemas.microsoft.com/office/drawing/2014/main" id="{877B1ECB-07F9-9846-A2FB-DE842E35D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480" y="4086970"/>
            <a:ext cx="7510780" cy="264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145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C303F-6D3F-4FA4-BCFE-0E25705E1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and 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B9EA5-8FBE-431B-8764-3043467D8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Compositionality</a:t>
            </a:r>
          </a:p>
          <a:p>
            <a:pPr lvl="1"/>
            <a:r>
              <a:rPr lang="en-US" dirty="0"/>
              <a:t>Meaning of a complex expression is determined by the meanings of the parts and their combinatorial principles, restrictions, or rules.</a:t>
            </a:r>
          </a:p>
          <a:p>
            <a:r>
              <a:rPr lang="en-US" dirty="0"/>
              <a:t>Distributional Semantics</a:t>
            </a:r>
          </a:p>
          <a:p>
            <a:pPr lvl="1"/>
            <a:r>
              <a:rPr lang="en-US" dirty="0"/>
              <a:t>Words in similar context tend to purport similar meaning.</a:t>
            </a:r>
          </a:p>
          <a:p>
            <a:pPr lvl="1"/>
            <a:r>
              <a:rPr lang="en-US" dirty="0"/>
              <a:t>Vector space for measuring and computing distributional properties of words.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3471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4289F-932F-A54D-8FB6-085A2F2AA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D18731-F06B-C543-972A-36A3171298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effectLst/>
                  </a:rPr>
                  <a:t>Overall process:</a:t>
                </a:r>
              </a:p>
              <a:p>
                <a:pPr lvl="1"/>
                <a:r>
                  <a:rPr lang="en-US" dirty="0"/>
                  <a:t>Define parameters: number of filters, filter sizes, architecture of the network etc.</a:t>
                </a:r>
              </a:p>
              <a:p>
                <a:pPr lvl="2"/>
                <a:r>
                  <a:rPr lang="en-US" dirty="0"/>
                  <a:t>do not change during training process</a:t>
                </a:r>
              </a:p>
              <a:p>
                <a:pPr lvl="2"/>
                <a:r>
                  <a:rPr lang="en-US" dirty="0"/>
                  <a:t>only values of the filter matrix and connection weights are updated</a:t>
                </a:r>
                <a:endParaRPr lang="en-US" dirty="0">
                  <a:effectLst/>
                </a:endParaRPr>
              </a:p>
              <a:p>
                <a:pPr lvl="1"/>
                <a:r>
                  <a:rPr lang="en-US" b="1" dirty="0"/>
                  <a:t>Step 1:</a:t>
                </a:r>
                <a:r>
                  <a:rPr lang="en-US" dirty="0"/>
                  <a:t> initialization of filters and parameters = weights with random values</a:t>
                </a:r>
              </a:p>
              <a:p>
                <a:pPr lvl="1"/>
                <a:r>
                  <a:rPr lang="en-US" b="1" dirty="0"/>
                  <a:t>Step 2: </a:t>
                </a:r>
                <a:r>
                  <a:rPr lang="en-US" dirty="0"/>
                  <a:t>training image as input, forward propagation step (convolution, </a:t>
                </a:r>
                <a:r>
                  <a:rPr lang="en-US" dirty="0" err="1"/>
                  <a:t>ReLU</a:t>
                </a:r>
                <a:r>
                  <a:rPr lang="en-US" dirty="0"/>
                  <a:t> and pooling operations, forward propagation in the Fully Connected layer), to find the output probabilities for each class</a:t>
                </a:r>
              </a:p>
              <a:p>
                <a:pPr lvl="2"/>
                <a:r>
                  <a:rPr lang="en-US" dirty="0">
                    <a:effectLst/>
                  </a:rPr>
                  <a:t>Example: output probabilities for boat image: [ 0.2, 0.4, 0.1, 0.3 ]</a:t>
                </a:r>
              </a:p>
              <a:p>
                <a:pPr lvl="2"/>
                <a:r>
                  <a:rPr lang="en-US" dirty="0">
                    <a:effectLst/>
                  </a:rPr>
                  <a:t>Weights are randomly assigned for the first training example, output probabilities are also random</a:t>
                </a:r>
              </a:p>
              <a:p>
                <a:pPr lvl="1"/>
                <a:r>
                  <a:rPr lang="en-US" b="1" dirty="0"/>
                  <a:t>Step 3:</a:t>
                </a:r>
                <a:r>
                  <a:rPr lang="en-US" dirty="0"/>
                  <a:t> Compute total error at the output layer (summation over all 4 classes)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𝑒𝑟𝑟𝑜𝑟</m:t>
                    </m:r>
                    <m:r>
                      <a:rPr lang="en-US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𝑡𝑎𝑟𝑔𝑒𝑡</m:t>
                                    </m:r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𝑝𝑟𝑜𝑏𝑎𝑏𝑖𝑙𝑖𝑡𝑦</m:t>
                                    </m:r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𝑜𝑢𝑝𝑢𝑡</m:t>
                                    </m:r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𝑝𝑟𝑜𝑏𝑎𝑏𝑖𝑙𝑖𝑡𝑦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nary>
                  </m:oMath>
                </a14:m>
                <a:endParaRPr lang="en-US" dirty="0">
                  <a:effectLst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D18731-F06B-C543-972A-36A3171298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2924" b="-102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20273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0E868-2237-F049-8C3E-40C507273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CA4BA-921B-5E4F-8CC0-7DBEBE8EA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Step 4:</a:t>
            </a:r>
            <a:r>
              <a:rPr lang="en-US" dirty="0"/>
              <a:t> Backpropagation to calculate the </a:t>
            </a:r>
            <a:r>
              <a:rPr lang="en-US" i="1" dirty="0"/>
              <a:t>gradients</a:t>
            </a:r>
            <a:r>
              <a:rPr lang="en-US" dirty="0"/>
              <a:t> of the error with respect to all weights in the network; </a:t>
            </a:r>
          </a:p>
          <a:p>
            <a:pPr lvl="1"/>
            <a:r>
              <a:rPr lang="en-US" dirty="0"/>
              <a:t>use </a:t>
            </a:r>
            <a:r>
              <a:rPr lang="en-US" i="1" dirty="0"/>
              <a:t>gradient descent</a:t>
            </a:r>
            <a:r>
              <a:rPr lang="en-US" dirty="0"/>
              <a:t> to update all filter values / weights and parameter values to minimize the output error</a:t>
            </a:r>
          </a:p>
          <a:p>
            <a:pPr lvl="2"/>
            <a:r>
              <a:rPr lang="en-US" dirty="0"/>
              <a:t>Weights are adjusted in proportion to their contribution to the total error.</a:t>
            </a:r>
          </a:p>
          <a:p>
            <a:pPr lvl="2"/>
            <a:r>
              <a:rPr lang="en-US" dirty="0"/>
              <a:t>With the same image input again: output probabilities might be [ 0.1, 0.1, 0.7, 0.1 ], which is closer to the target vector [ 0, 0, 1, 0 ]</a:t>
            </a:r>
          </a:p>
          <a:p>
            <a:pPr lvl="2"/>
            <a:r>
              <a:rPr lang="en-US" dirty="0"/>
              <a:t>The NN has </a:t>
            </a:r>
            <a:r>
              <a:rPr lang="en-US" i="1" dirty="0"/>
              <a:t>learnt</a:t>
            </a:r>
            <a:r>
              <a:rPr lang="en-US" dirty="0"/>
              <a:t> to classify this particular image correctly by adjusting its weights / filters such that the output error is reduced</a:t>
            </a:r>
          </a:p>
          <a:p>
            <a:r>
              <a:rPr lang="en-US" b="1" dirty="0"/>
              <a:t>Step 5:</a:t>
            </a:r>
            <a:r>
              <a:rPr lang="en-US" dirty="0"/>
              <a:t> Repeat steps 2-4 with all training images</a:t>
            </a:r>
          </a:p>
        </p:txBody>
      </p:sp>
    </p:spTree>
    <p:extLst>
      <p:ext uri="{BB962C8B-B14F-4D97-AF65-F5344CB8AC3E}">
        <p14:creationId xmlns:p14="http://schemas.microsoft.com/office/powerpoint/2010/main" val="864227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E637E-FE42-43D8-9AD3-0A797EADA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and Language /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BE361-4A5E-4616-AC3C-9AE564772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699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22595-17AF-D942-8443-87E286466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for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1BD60-E50D-1B46-AF7C-28586579D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CNNs based on pixel convolution</a:t>
            </a:r>
          </a:p>
          <a:p>
            <a:r>
              <a:rPr lang="en-US" dirty="0"/>
              <a:t>Instead of image pixels:</a:t>
            </a:r>
          </a:p>
          <a:p>
            <a:pPr lvl="1"/>
            <a:r>
              <a:rPr lang="en-US" dirty="0"/>
              <a:t>input is sentences or documents represented as a matrix</a:t>
            </a:r>
          </a:p>
          <a:p>
            <a:pPr lvl="1"/>
            <a:r>
              <a:rPr lang="en-US" dirty="0"/>
              <a:t>each row of the matrix corresponds to one token</a:t>
            </a:r>
          </a:p>
          <a:p>
            <a:pPr lvl="2"/>
            <a:r>
              <a:rPr lang="en-US" dirty="0"/>
              <a:t>a word</a:t>
            </a:r>
          </a:p>
          <a:p>
            <a:pPr lvl="2"/>
            <a:r>
              <a:rPr lang="en-US" dirty="0"/>
              <a:t>a character</a:t>
            </a:r>
          </a:p>
          <a:p>
            <a:pPr lvl="1"/>
            <a:r>
              <a:rPr lang="en-US" dirty="0"/>
              <a:t>Here: each row is a vector representing a word in an input sentence</a:t>
            </a:r>
          </a:p>
          <a:p>
            <a:pPr lvl="1"/>
            <a:r>
              <a:rPr lang="en-US" dirty="0"/>
              <a:t>Typical vector representation for each word:</a:t>
            </a:r>
          </a:p>
          <a:p>
            <a:pPr lvl="2"/>
            <a:r>
              <a:rPr lang="en-US" dirty="0"/>
              <a:t>Word </a:t>
            </a:r>
            <a:r>
              <a:rPr lang="en-US" dirty="0" err="1"/>
              <a:t>embeddings</a:t>
            </a:r>
            <a:r>
              <a:rPr lang="en-US" dirty="0"/>
              <a:t> (low-dimensional representations) like word2vec or </a:t>
            </a:r>
            <a:r>
              <a:rPr lang="en-US" dirty="0" err="1"/>
              <a:t>GloVe</a:t>
            </a:r>
            <a:endParaRPr lang="en-US" dirty="0"/>
          </a:p>
          <a:p>
            <a:pPr lvl="2"/>
            <a:r>
              <a:rPr lang="en-US" dirty="0"/>
              <a:t>Potentially feature vector (</a:t>
            </a:r>
            <a:r>
              <a:rPr lang="en-US" dirty="0" err="1"/>
              <a:t>vectorized</a:t>
            </a:r>
            <a:r>
              <a:rPr lang="en-US" dirty="0"/>
              <a:t> properties)</a:t>
            </a:r>
          </a:p>
          <a:p>
            <a:pPr lvl="1"/>
            <a:r>
              <a:rPr lang="en-US" dirty="0"/>
              <a:t>Possible: one-hot vectors that index the word into a vocabulary</a:t>
            </a:r>
          </a:p>
        </p:txBody>
      </p:sp>
    </p:spTree>
    <p:extLst>
      <p:ext uri="{BB962C8B-B14F-4D97-AF65-F5344CB8AC3E}">
        <p14:creationId xmlns:p14="http://schemas.microsoft.com/office/powerpoint/2010/main" val="10959672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228E7-F69B-7346-8F98-E3E2368F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for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C2DBC-7655-304D-8E5D-40E11730E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for a 10 word sentence using a 100-dimensional embedding</a:t>
            </a:r>
          </a:p>
          <a:p>
            <a:pPr lvl="2"/>
            <a:r>
              <a:rPr lang="en-US" dirty="0"/>
              <a:t>a 10×100 matrix as input (the “image”)</a:t>
            </a:r>
          </a:p>
          <a:p>
            <a:endParaRPr lang="en-US" dirty="0"/>
          </a:p>
          <a:p>
            <a:r>
              <a:rPr lang="en-US" dirty="0"/>
              <a:t>In vision:</a:t>
            </a:r>
          </a:p>
          <a:p>
            <a:pPr lvl="1"/>
            <a:r>
              <a:rPr lang="en-US" dirty="0"/>
              <a:t>filters slide over local patches of an image</a:t>
            </a:r>
          </a:p>
          <a:p>
            <a:endParaRPr lang="en-US" dirty="0"/>
          </a:p>
          <a:p>
            <a:r>
              <a:rPr lang="en-US" dirty="0"/>
              <a:t>In NLP:</a:t>
            </a:r>
          </a:p>
          <a:p>
            <a:pPr lvl="1"/>
            <a:r>
              <a:rPr lang="en-US" dirty="0"/>
              <a:t>filters slide over full rows of the matrix (words)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0755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B6613-B981-A34D-9860-0B012DE7E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for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78E6F-77DE-604F-96BA-A9C0CC360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matrix:</a:t>
            </a:r>
          </a:p>
          <a:p>
            <a:endParaRPr lang="en-US" dirty="0"/>
          </a:p>
          <a:p>
            <a:r>
              <a:rPr lang="en-US" dirty="0"/>
              <a:t>Width of filters: usually the same as the width of the input matrix</a:t>
            </a:r>
          </a:p>
          <a:p>
            <a:endParaRPr lang="en-US" dirty="0"/>
          </a:p>
          <a:p>
            <a:r>
              <a:rPr lang="en-US" dirty="0"/>
              <a:t>Height (region size) variable</a:t>
            </a:r>
          </a:p>
          <a:p>
            <a:pPr lvl="1"/>
            <a:r>
              <a:rPr lang="en-US" dirty="0"/>
              <a:t>typical sliding windows over 2-5 words at a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9475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F0869-B021-5F44-A0AF-93BFEFFA6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for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59C92-AD47-374B-BFE4-10AE71674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23371" cy="4351338"/>
          </a:xfrm>
        </p:spPr>
        <p:txBody>
          <a:bodyPr/>
          <a:lstStyle/>
          <a:p>
            <a:r>
              <a:rPr lang="en-US" dirty="0"/>
              <a:t>Zhang, Y., &amp; Wallace, B. (2015) </a:t>
            </a:r>
            <a:r>
              <a:rPr lang="en-US" i="1" dirty="0"/>
              <a:t>A Sensitivity Analysis of (and Practitioners’ Guide to) Convolutional Neural Networks for Sentence Classification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AEBA37-3D06-B140-AFB6-F968C4743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046" y="0"/>
            <a:ext cx="7495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222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7CB06-7D20-774D-9BE9-B07B21F01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for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59911-6F3C-484F-AFD3-AAD7DC39F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Architecture for sentence classification</a:t>
            </a:r>
          </a:p>
          <a:p>
            <a:pPr lvl="1"/>
            <a:r>
              <a:rPr lang="en-US" dirty="0"/>
              <a:t>Three filter region sizes: 2, 3 and 4, each of which has 2 filters.</a:t>
            </a:r>
          </a:p>
          <a:p>
            <a:pPr lvl="1"/>
            <a:r>
              <a:rPr lang="en-US" dirty="0"/>
              <a:t>Every filter performs convolution on the sentence matrix and generates (variable-length) feature maps.</a:t>
            </a:r>
          </a:p>
          <a:p>
            <a:pPr lvl="1"/>
            <a:r>
              <a:rPr lang="en-US" dirty="0"/>
              <a:t>1-max pooling is performed over each map, i.e., the largest number from each feature map is recorded.</a:t>
            </a:r>
          </a:p>
          <a:p>
            <a:pPr lvl="1"/>
            <a:r>
              <a:rPr lang="en-US" dirty="0"/>
              <a:t>A univariate feature vector is generated from all six maps.</a:t>
            </a:r>
          </a:p>
          <a:p>
            <a:pPr lvl="1"/>
            <a:r>
              <a:rPr lang="en-US" dirty="0"/>
              <a:t>These 6 features are concatenated to form a feature vector for the penultimate layer.</a:t>
            </a:r>
          </a:p>
          <a:p>
            <a:pPr lvl="1"/>
            <a:r>
              <a:rPr lang="en-US" dirty="0"/>
              <a:t>The final </a:t>
            </a:r>
            <a:r>
              <a:rPr lang="en-US" dirty="0" err="1"/>
              <a:t>softmax</a:t>
            </a:r>
            <a:r>
              <a:rPr lang="en-US" dirty="0"/>
              <a:t> layer then receives this feature vector as input and uses it to classify the sentence.</a:t>
            </a:r>
          </a:p>
          <a:p>
            <a:pPr lvl="1"/>
            <a:r>
              <a:rPr lang="en-US" dirty="0"/>
              <a:t>Assumption: binary classification, thus two possible output states.</a:t>
            </a:r>
          </a:p>
        </p:txBody>
      </p:sp>
    </p:spTree>
    <p:extLst>
      <p:ext uri="{BB962C8B-B14F-4D97-AF65-F5344CB8AC3E}">
        <p14:creationId xmlns:p14="http://schemas.microsoft.com/office/powerpoint/2010/main" val="11768805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04C10-6C9A-1748-A992-168C3E09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for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D5805-CB17-104A-AC08-EB2C39DDB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vs. NLP:</a:t>
            </a:r>
          </a:p>
          <a:p>
            <a:pPr lvl="1"/>
            <a:r>
              <a:rPr lang="en-US" dirty="0"/>
              <a:t>Intuitions for Computer Vision make sense:</a:t>
            </a:r>
          </a:p>
          <a:p>
            <a:pPr lvl="2"/>
            <a:r>
              <a:rPr lang="en-US" dirty="0"/>
              <a:t>Location Invariance</a:t>
            </a:r>
          </a:p>
          <a:p>
            <a:pPr lvl="2"/>
            <a:r>
              <a:rPr lang="en-US" dirty="0"/>
              <a:t>Local Compositionality</a:t>
            </a:r>
          </a:p>
          <a:p>
            <a:pPr lvl="1"/>
            <a:r>
              <a:rPr lang="en-US" dirty="0"/>
              <a:t>In NLP:</a:t>
            </a:r>
          </a:p>
          <a:p>
            <a:pPr lvl="2"/>
            <a:r>
              <a:rPr lang="en-US" dirty="0"/>
              <a:t>Position of words in a sentence matters:</a:t>
            </a:r>
          </a:p>
          <a:p>
            <a:pPr lvl="3"/>
            <a:r>
              <a:rPr lang="en-US" dirty="0"/>
              <a:t>Subject usually precedes the predicate in English.</a:t>
            </a:r>
          </a:p>
          <a:p>
            <a:pPr lvl="3"/>
            <a:r>
              <a:rPr lang="en-US" dirty="0"/>
              <a:t>Object usually follows in verb in English.</a:t>
            </a:r>
          </a:p>
          <a:p>
            <a:pPr lvl="1"/>
            <a:r>
              <a:rPr lang="en-US" dirty="0"/>
              <a:t>Images:</a:t>
            </a:r>
          </a:p>
          <a:p>
            <a:pPr lvl="2"/>
            <a:r>
              <a:rPr lang="en-US" dirty="0"/>
              <a:t>Pixels close to each other are likely to be semantically related (part of the same object).</a:t>
            </a:r>
          </a:p>
          <a:p>
            <a:pPr lvl="2"/>
            <a:r>
              <a:rPr lang="en-US" dirty="0"/>
              <a:t>In NLP: adjacent words are not necessarily related:</a:t>
            </a:r>
          </a:p>
          <a:p>
            <a:pPr lvl="3"/>
            <a:r>
              <a:rPr lang="en-US" i="1" dirty="0"/>
              <a:t>What did John claim to own?</a:t>
            </a:r>
          </a:p>
        </p:txBody>
      </p:sp>
    </p:spTree>
    <p:extLst>
      <p:ext uri="{BB962C8B-B14F-4D97-AF65-F5344CB8AC3E}">
        <p14:creationId xmlns:p14="http://schemas.microsoft.com/office/powerpoint/2010/main" val="19264968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6DE22-DE3D-C343-91E8-701280FEB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for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60349-D801-4C46-91BB-F3ECF6AAA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 vs. NLP:</a:t>
            </a:r>
          </a:p>
          <a:p>
            <a:pPr lvl="1"/>
            <a:r>
              <a:rPr lang="en-US" dirty="0"/>
              <a:t>Free “word order” languages: phrases can be broken up by other words</a:t>
            </a:r>
          </a:p>
          <a:p>
            <a:pPr lvl="2"/>
            <a:r>
              <a:rPr lang="en-US" dirty="0"/>
              <a:t>Discontinuities in Croatian or Polish:</a:t>
            </a:r>
          </a:p>
          <a:p>
            <a:pPr lvl="3"/>
            <a:r>
              <a:rPr lang="en-US" dirty="0"/>
              <a:t>Ivan se </a:t>
            </a:r>
            <a:r>
              <a:rPr lang="en-US" dirty="0" err="1"/>
              <a:t>penje</a:t>
            </a:r>
            <a:r>
              <a:rPr lang="en-US" dirty="0"/>
              <a:t> [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veliko</a:t>
            </a:r>
            <a:r>
              <a:rPr lang="en-US" dirty="0"/>
              <a:t> </a:t>
            </a:r>
            <a:r>
              <a:rPr lang="en-US" dirty="0" err="1"/>
              <a:t>stablo</a:t>
            </a:r>
            <a:r>
              <a:rPr lang="en-US" dirty="0"/>
              <a:t> ]</a:t>
            </a:r>
          </a:p>
          <a:p>
            <a:pPr lvl="3"/>
            <a:r>
              <a:rPr lang="en-US" dirty="0"/>
              <a:t>I. self climbs on big tree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[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veliko</a:t>
            </a:r>
            <a:r>
              <a:rPr lang="en-US" dirty="0"/>
              <a:t> </a:t>
            </a:r>
            <a:r>
              <a:rPr lang="en-US" dirty="0" err="1"/>
              <a:t>stablo</a:t>
            </a:r>
            <a:r>
              <a:rPr lang="en-US" dirty="0"/>
              <a:t> ] se Ivan </a:t>
            </a:r>
            <a:r>
              <a:rPr lang="en-US" dirty="0" err="1"/>
              <a:t>penje</a:t>
            </a:r>
            <a:r>
              <a:rPr lang="en-US" dirty="0"/>
              <a:t>.</a:t>
            </a:r>
          </a:p>
          <a:p>
            <a:pPr lvl="3"/>
            <a:endParaRPr lang="en-US" dirty="0"/>
          </a:p>
          <a:p>
            <a:pPr lvl="3"/>
            <a:r>
              <a:rPr lang="en-US" dirty="0"/>
              <a:t>[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veliko</a:t>
            </a:r>
            <a:r>
              <a:rPr lang="en-US" dirty="0"/>
              <a:t> ] se Ivan [ </a:t>
            </a:r>
            <a:r>
              <a:rPr lang="en-US" dirty="0" err="1"/>
              <a:t>stablo</a:t>
            </a:r>
            <a:r>
              <a:rPr lang="en-US" dirty="0"/>
              <a:t> ] </a:t>
            </a:r>
            <a:r>
              <a:rPr lang="en-US" dirty="0" err="1"/>
              <a:t>penje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664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F0640-5E1D-42DB-8563-C6A454B29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FAE7-5075-4E02-97AB-B9BF8D2E9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Download:	</a:t>
            </a:r>
          </a:p>
          <a:p>
            <a:pPr lvl="1"/>
            <a:r>
              <a:rPr lang="en-US" dirty="0"/>
              <a:t>A text, e.g. </a:t>
            </a:r>
            <a:r>
              <a:rPr lang="en-US" i="1" dirty="0"/>
              <a:t>The House of Pomegranates</a:t>
            </a:r>
            <a:r>
              <a:rPr lang="en-US" dirty="0"/>
              <a:t> by Oscar Wilde.</a:t>
            </a:r>
          </a:p>
          <a:p>
            <a:pPr lvl="1"/>
            <a:r>
              <a:rPr lang="en-US" dirty="0">
                <a:hlinkClick r:id="rId2"/>
              </a:rPr>
              <a:t>Gutenberg Archive book 873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Direct link to UTF-8 text</a:t>
            </a:r>
            <a:endParaRPr lang="en-US" dirty="0"/>
          </a:p>
          <a:p>
            <a:endParaRPr lang="en-US" dirty="0"/>
          </a:p>
          <a:p>
            <a:r>
              <a:rPr lang="en-US" dirty="0"/>
              <a:t>Simple facts:</a:t>
            </a:r>
          </a:p>
          <a:p>
            <a:pPr lvl="1"/>
            <a:r>
              <a:rPr lang="en-US" dirty="0"/>
              <a:t>Number of tokens: 33570</a:t>
            </a:r>
          </a:p>
          <a:p>
            <a:pPr lvl="1"/>
            <a:r>
              <a:rPr lang="en-US" dirty="0"/>
              <a:t>Number of words: 4066</a:t>
            </a:r>
          </a:p>
          <a:p>
            <a:pPr lvl="1"/>
            <a:r>
              <a:rPr lang="en-US" dirty="0"/>
              <a:t>Mapping word frequency on word length...</a:t>
            </a:r>
          </a:p>
        </p:txBody>
      </p:sp>
    </p:spTree>
    <p:extLst>
      <p:ext uri="{BB962C8B-B14F-4D97-AF65-F5344CB8AC3E}">
        <p14:creationId xmlns:p14="http://schemas.microsoft.com/office/powerpoint/2010/main" val="41995499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6C831-6827-9A40-90B0-0CA072DD8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for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18A8D-3EDC-2E4D-B441-979625A11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Compositionality:</a:t>
            </a:r>
          </a:p>
          <a:p>
            <a:pPr lvl="1"/>
            <a:r>
              <a:rPr lang="en-US" dirty="0"/>
              <a:t>“Clearly, words compose in some ways, like an adjective modifying a noun, but how exactly this works what higher level representations actually ‘mean’ isn’t as obvious as in the Computer Vision case.”</a:t>
            </a:r>
          </a:p>
          <a:p>
            <a:endParaRPr lang="en-US" dirty="0"/>
          </a:p>
          <a:p>
            <a:r>
              <a:rPr lang="en-US" dirty="0"/>
              <a:t>This argument is weak:</a:t>
            </a:r>
          </a:p>
          <a:p>
            <a:pPr lvl="1"/>
            <a:r>
              <a:rPr lang="en-US" dirty="0"/>
              <a:t>We have a good understanding of how compositionality works in language, at the syntactic level as well as at higher semantic levels.</a:t>
            </a:r>
          </a:p>
        </p:txBody>
      </p:sp>
    </p:spTree>
    <p:extLst>
      <p:ext uri="{BB962C8B-B14F-4D97-AF65-F5344CB8AC3E}">
        <p14:creationId xmlns:p14="http://schemas.microsoft.com/office/powerpoint/2010/main" val="33846404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CA18F-2DEC-F24F-97D8-017DB8CA4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for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94B21-58D0-1D42-AFD5-F673BC1DA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CNNs are not a good fit for NLP?</a:t>
            </a:r>
          </a:p>
          <a:p>
            <a:endParaRPr lang="en-US" dirty="0"/>
          </a:p>
          <a:p>
            <a:r>
              <a:rPr lang="en-US" dirty="0"/>
              <a:t>Better fit might be Recurrent Neural Networks (RNNs)</a:t>
            </a:r>
          </a:p>
          <a:p>
            <a:pPr lvl="1"/>
            <a:r>
              <a:rPr lang="en-US" dirty="0"/>
              <a:t>RNNs resemble sequential left to right processing of language (incremental processing)</a:t>
            </a:r>
          </a:p>
          <a:p>
            <a:endParaRPr lang="en-US" dirty="0"/>
          </a:p>
          <a:p>
            <a:r>
              <a:rPr lang="en-US" dirty="0"/>
              <a:t>CNNs do work, though.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5657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7CCE7-0545-E04A-B300-83EE98691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for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A8F17-65E8-DC42-819D-4E45F1B2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CNNs applied to some NLP problems perform well.</a:t>
            </a:r>
          </a:p>
          <a:p>
            <a:pPr lvl="1"/>
            <a:r>
              <a:rPr lang="en-US" dirty="0"/>
              <a:t>“</a:t>
            </a:r>
            <a:r>
              <a:rPr lang="en-US" dirty="0">
                <a:hlinkClick r:id="rId2"/>
              </a:rPr>
              <a:t>All models are wrong</a:t>
            </a:r>
            <a:r>
              <a:rPr lang="en-US" dirty="0"/>
              <a:t>, but some are useful.”</a:t>
            </a:r>
          </a:p>
          <a:p>
            <a:pPr lvl="1"/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Bag-of-words model</a:t>
            </a:r>
          </a:p>
          <a:p>
            <a:pPr lvl="2"/>
            <a:r>
              <a:rPr lang="en-US" dirty="0"/>
              <a:t>Multiset approach: words and frequencies, represented as vector</a:t>
            </a:r>
          </a:p>
          <a:p>
            <a:pPr lvl="2"/>
            <a:r>
              <a:rPr lang="en-US" dirty="0"/>
              <a:t>Disregarding grammar or word order</a:t>
            </a:r>
          </a:p>
          <a:p>
            <a:pPr lvl="3"/>
            <a:r>
              <a:rPr lang="en-US" dirty="0"/>
              <a:t>Makes wrong assumptions (e.g. no relation between words assumption)</a:t>
            </a:r>
          </a:p>
          <a:p>
            <a:pPr lvl="2"/>
            <a:r>
              <a:rPr lang="en-US" dirty="0"/>
              <a:t>Oversimplification</a:t>
            </a:r>
          </a:p>
          <a:p>
            <a:pPr lvl="2"/>
            <a:r>
              <a:rPr lang="en-US" dirty="0"/>
              <a:t>Applied to numerous problems performs very well.</a:t>
            </a:r>
          </a:p>
        </p:txBody>
      </p:sp>
    </p:spTree>
    <p:extLst>
      <p:ext uri="{BB962C8B-B14F-4D97-AF65-F5344CB8AC3E}">
        <p14:creationId xmlns:p14="http://schemas.microsoft.com/office/powerpoint/2010/main" val="33347710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B4C8-589C-6F4D-BA3A-AD94E8511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for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FCCA-B169-0E43-B652-8E3347869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 CNNs:</a:t>
            </a:r>
          </a:p>
          <a:p>
            <a:pPr lvl="1"/>
            <a:r>
              <a:rPr lang="en-US" dirty="0"/>
              <a:t>CNNs are very fast.</a:t>
            </a:r>
          </a:p>
          <a:p>
            <a:pPr lvl="1"/>
            <a:r>
              <a:rPr lang="en-US" dirty="0"/>
              <a:t>Convolutions are central for computer graphics.</a:t>
            </a:r>
          </a:p>
          <a:p>
            <a:pPr lvl="2"/>
            <a:r>
              <a:rPr lang="en-US" dirty="0"/>
              <a:t>Implemented on hardware level: GPUs.</a:t>
            </a:r>
          </a:p>
          <a:p>
            <a:pPr lvl="1"/>
            <a:r>
              <a:rPr lang="en-US" dirty="0"/>
              <a:t>Efficient representation:</a:t>
            </a:r>
          </a:p>
          <a:p>
            <a:pPr lvl="2"/>
            <a:r>
              <a:rPr lang="en-US" dirty="0"/>
              <a:t>N-gram models lead to large “vocabulary” with increasing N.</a:t>
            </a:r>
          </a:p>
          <a:p>
            <a:pPr lvl="2"/>
            <a:r>
              <a:rPr lang="en-US" dirty="0"/>
              <a:t>Common models not more than 3-grams.</a:t>
            </a:r>
          </a:p>
          <a:p>
            <a:pPr lvl="2"/>
            <a:r>
              <a:rPr lang="en-US" dirty="0"/>
              <a:t>Google’s models not larger than 5-grams.</a:t>
            </a:r>
          </a:p>
          <a:p>
            <a:pPr lvl="2"/>
            <a:r>
              <a:rPr lang="en-US" dirty="0"/>
              <a:t>Convolutional filters can learn good representations with filters larger than 5 in width.</a:t>
            </a:r>
          </a:p>
          <a:p>
            <a:pPr lvl="3"/>
            <a:r>
              <a:rPr lang="en-US" dirty="0"/>
              <a:t>One could think of learned filters to capture properties that include or are similar to N-grams, but in a more compact way.</a:t>
            </a:r>
          </a:p>
        </p:txBody>
      </p:sp>
    </p:spTree>
    <p:extLst>
      <p:ext uri="{BB962C8B-B14F-4D97-AF65-F5344CB8AC3E}">
        <p14:creationId xmlns:p14="http://schemas.microsoft.com/office/powerpoint/2010/main" val="32571899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0860-A6DA-A944-9291-8F3B51867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for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969FD-B24B-3549-879C-674012652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Hyperparameters</a:t>
            </a:r>
            <a:endParaRPr lang="en-US" dirty="0"/>
          </a:p>
          <a:p>
            <a:pPr lvl="1"/>
            <a:r>
              <a:rPr lang="en-US" dirty="0"/>
              <a:t>Narrow or Wide Convolution</a:t>
            </a:r>
          </a:p>
          <a:p>
            <a:pPr lvl="2"/>
            <a:r>
              <a:rPr lang="en-US" dirty="0"/>
              <a:t>Zero-padding</a:t>
            </a:r>
          </a:p>
          <a:p>
            <a:pPr lvl="1"/>
            <a:r>
              <a:rPr lang="en-US" dirty="0"/>
              <a:t>Stride Size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655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FE1DB-0EC3-1E46-9F2C-633B6CAB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Narrow and Wide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079DD-C307-AE44-A70B-357487CF2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Effect: it allows us to control the size of the feature map</a:t>
            </a:r>
          </a:p>
          <a:p>
            <a:r>
              <a:rPr lang="en-US" dirty="0"/>
              <a:t>Adding zero-padding: </a:t>
            </a:r>
            <a:r>
              <a:rPr lang="en-US" i="1" dirty="0"/>
              <a:t>wide convolution</a:t>
            </a:r>
            <a:endParaRPr lang="en-US" b="1" dirty="0"/>
          </a:p>
          <a:p>
            <a:r>
              <a:rPr lang="en-US" dirty="0"/>
              <a:t>Not using zero-padding: </a:t>
            </a:r>
            <a:r>
              <a:rPr lang="en-US" i="1" dirty="0"/>
              <a:t>narrow convolution</a:t>
            </a:r>
          </a:p>
          <a:p>
            <a:r>
              <a:rPr lang="en-US" dirty="0"/>
              <a:t>3 x 3 filter in center of matrix is fine, but the edges get ignored</a:t>
            </a:r>
          </a:p>
          <a:p>
            <a:r>
              <a:rPr lang="en-US" dirty="0"/>
              <a:t>To apply filter to first element of matrix use </a:t>
            </a:r>
            <a:r>
              <a:rPr lang="en-US" i="1" dirty="0"/>
              <a:t>zero-padding</a:t>
            </a:r>
          </a:p>
          <a:p>
            <a:pPr lvl="1"/>
            <a:r>
              <a:rPr lang="en-US" dirty="0"/>
              <a:t>Source: A Convolutional Neural Network for Modelling Sentences (2014)</a:t>
            </a:r>
          </a:p>
          <a:p>
            <a:pPr lvl="1"/>
            <a:endParaRPr lang="en-US" i="1" dirty="0"/>
          </a:p>
          <a:p>
            <a:pPr lvl="1"/>
            <a:endParaRPr lang="en-US" dirty="0"/>
          </a:p>
        </p:txBody>
      </p:sp>
      <p:pic>
        <p:nvPicPr>
          <p:cNvPr id="10250" name="Picture 10" descr="Narrow vs. Wide Convolution. Source: A Convolutional Neural Network for Modelling Sentences (2014)">
            <a:extLst>
              <a:ext uri="{FF2B5EF4-FFF2-40B4-BE49-F238E27FC236}">
                <a16:creationId xmlns:a16="http://schemas.microsoft.com/office/drawing/2014/main" id="{1BFDDEE9-CC56-1E4E-8BD7-BEF8AD2C1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254" y="4698993"/>
            <a:ext cx="8468422" cy="215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2643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54124-7FE6-A84D-A86B-C1C72488A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Zero-padding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E21F03-4FB5-6D46-95C7-665E2A1ACF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Narrow convolution: (7 - 5) + 1 = 3</a:t>
                </a:r>
              </a:p>
              <a:p>
                <a:r>
                  <a:rPr lang="en-US" dirty="0"/>
                  <a:t>Wide convolution: (7 + 2*4 - 5) + 1 = 11</a:t>
                </a:r>
              </a:p>
              <a:p>
                <a:r>
                  <a:rPr lang="en-US" dirty="0"/>
                  <a:t>General computation of output size: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𝑝𝑎𝑑𝑑𝑖𝑛𝑔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𝑓𝑖𝑙𝑡𝑒𝑟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E21F03-4FB5-6D46-95C7-665E2A1ACF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6516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4C2B1-E339-9F44-960A-21E8300AC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45656-F5A6-E348-9401-5141B1CA4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Stride Size</a:t>
            </a:r>
          </a:p>
          <a:p>
            <a:pPr lvl="1"/>
            <a:r>
              <a:rPr lang="en-US" dirty="0"/>
              <a:t>Number of pixels/cells by which to slide filter matrix over input matrix</a:t>
            </a:r>
          </a:p>
          <a:p>
            <a:pPr lvl="1"/>
            <a:r>
              <a:rPr lang="en-US" dirty="0"/>
              <a:t>With stride = 1: filters are moved one cell at a time</a:t>
            </a:r>
          </a:p>
          <a:p>
            <a:pPr lvl="1"/>
            <a:r>
              <a:rPr lang="en-US" dirty="0"/>
              <a:t>With stride = 2: filters jump to 2nd cell with every slide</a:t>
            </a:r>
          </a:p>
          <a:p>
            <a:pPr lvl="1"/>
            <a:r>
              <a:rPr lang="en-US" dirty="0"/>
              <a:t>Larger strides result in smaller feature maps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Source: http://cs231n.github.io/convolutional-networks/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A38FC-8F2F-1142-B7DA-5762F1778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4662596"/>
            <a:ext cx="88519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315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B8461-3BC6-2548-BD09-A1C3054A7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5AAB-D272-3F46-85A1-B6E48118D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Spatial Pooling: subsampling or down-sampling</a:t>
            </a:r>
          </a:p>
          <a:p>
            <a:pPr lvl="1"/>
            <a:r>
              <a:rPr lang="en-US" dirty="0"/>
              <a:t>reduces the dimensionality of each feature map</a:t>
            </a:r>
          </a:p>
          <a:p>
            <a:pPr lvl="1"/>
            <a:r>
              <a:rPr lang="en-US" dirty="0"/>
              <a:t>retains the most important information</a:t>
            </a:r>
          </a:p>
          <a:p>
            <a:r>
              <a:rPr lang="en-US" dirty="0"/>
              <a:t>Different types:</a:t>
            </a:r>
          </a:p>
          <a:p>
            <a:pPr lvl="1"/>
            <a:r>
              <a:rPr lang="en-US" dirty="0"/>
              <a:t>Max</a:t>
            </a:r>
          </a:p>
          <a:p>
            <a:pPr lvl="1"/>
            <a:r>
              <a:rPr lang="en-US" dirty="0"/>
              <a:t>Average</a:t>
            </a:r>
          </a:p>
          <a:p>
            <a:pPr lvl="1"/>
            <a:r>
              <a:rPr lang="en-US" dirty="0"/>
              <a:t>Sum</a:t>
            </a:r>
          </a:p>
          <a:p>
            <a:pPr lvl="1"/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2003233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14924-5BD8-DA45-BB02-D061ED5D7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D1962-A0F9-8648-88B5-4F654F76D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key aspect of CNNs: pooling layers</a:t>
            </a:r>
          </a:p>
          <a:p>
            <a:pPr lvl="1"/>
            <a:r>
              <a:rPr lang="en-US" dirty="0"/>
              <a:t>applied after the convolutional layers</a:t>
            </a:r>
          </a:p>
          <a:p>
            <a:pPr lvl="1"/>
            <a:r>
              <a:rPr lang="en-US" dirty="0"/>
              <a:t>Pooling layers subsample their input</a:t>
            </a:r>
          </a:p>
          <a:p>
            <a:pPr lvl="1"/>
            <a:r>
              <a:rPr lang="en-US" dirty="0"/>
              <a:t>most common way: apply a max operation to the result of each filter</a:t>
            </a:r>
          </a:p>
          <a:p>
            <a:pPr lvl="1"/>
            <a:r>
              <a:rPr lang="en-US" dirty="0"/>
              <a:t>not necessarily pool over complete matrix:</a:t>
            </a:r>
          </a:p>
          <a:p>
            <a:pPr lvl="2"/>
            <a:r>
              <a:rPr lang="en-US" dirty="0"/>
              <a:t>pool over a window</a:t>
            </a:r>
          </a:p>
          <a:p>
            <a:endParaRPr lang="en-US" dirty="0"/>
          </a:p>
          <a:p>
            <a:r>
              <a:rPr lang="en-US" dirty="0"/>
              <a:t>In NLP:</a:t>
            </a:r>
          </a:p>
          <a:p>
            <a:pPr lvl="1"/>
            <a:r>
              <a:rPr lang="en-US" dirty="0"/>
              <a:t>typically pooling over the complete output, yielding just a single number for each filter</a:t>
            </a:r>
          </a:p>
        </p:txBody>
      </p:sp>
    </p:spTree>
    <p:extLst>
      <p:ext uri="{BB962C8B-B14F-4D97-AF65-F5344CB8AC3E}">
        <p14:creationId xmlns:p14="http://schemas.microsoft.com/office/powerpoint/2010/main" val="3056458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CB51B-7EF2-4C73-98A1-B825D0FBC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on Length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799F90-F39B-4ED6-B521-30AF736CE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089" y="1708330"/>
            <a:ext cx="8571821" cy="456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627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EA9CB-2C70-2C40-A282-633F62151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4F23E-0F06-0340-B6C8-BF1A8FDD3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Source: http://cs231n.github.io/convolutional-networks/#pool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0447C1-A246-4345-905A-4B6D3B4C1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750" y="2374900"/>
            <a:ext cx="75565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235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97FA-A641-EF46-B673-BFC1B23D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79697-06C9-7B44-A5B1-246A8C077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Why pooling?</a:t>
            </a:r>
          </a:p>
          <a:p>
            <a:pPr lvl="1"/>
            <a:r>
              <a:rPr lang="en-US" dirty="0"/>
              <a:t>pooling provides a fixed size output matrix</a:t>
            </a:r>
          </a:p>
          <a:p>
            <a:pPr lvl="2"/>
            <a:r>
              <a:rPr lang="en-US" dirty="0"/>
              <a:t>required for classification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if 1,000 filters, and max pooling applied to each</a:t>
            </a:r>
          </a:p>
          <a:p>
            <a:pPr lvl="1"/>
            <a:r>
              <a:rPr lang="en-US" dirty="0"/>
              <a:t>Result: a 1000-dimensional output, regardless of size of filters, or size of input</a:t>
            </a:r>
          </a:p>
          <a:p>
            <a:r>
              <a:rPr lang="en-US" dirty="0"/>
              <a:t>With this we can classify with:</a:t>
            </a:r>
          </a:p>
          <a:p>
            <a:pPr lvl="1"/>
            <a:r>
              <a:rPr lang="en-US" dirty="0"/>
              <a:t>variable size sentences</a:t>
            </a:r>
          </a:p>
          <a:p>
            <a:pPr lvl="1"/>
            <a:r>
              <a:rPr lang="en-US" dirty="0"/>
              <a:t>variable size filters</a:t>
            </a:r>
          </a:p>
          <a:p>
            <a:pPr lvl="1"/>
            <a:r>
              <a:rPr lang="en-US" dirty="0"/>
              <a:t>always same output dimensions to feed into a classifier</a:t>
            </a:r>
          </a:p>
        </p:txBody>
      </p:sp>
    </p:spTree>
    <p:extLst>
      <p:ext uri="{BB962C8B-B14F-4D97-AF65-F5344CB8AC3E}">
        <p14:creationId xmlns:p14="http://schemas.microsoft.com/office/powerpoint/2010/main" val="3057401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7B4FB-4F2F-3D44-8BD2-73B2695C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5DC23-1220-534E-84EE-99D6898F3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Pooling reduces the output dimensionality but (hopefully) keeps the most salient information</a:t>
            </a:r>
          </a:p>
          <a:p>
            <a:pPr lvl="1"/>
            <a:r>
              <a:rPr lang="en-US" dirty="0"/>
              <a:t>each filter is detecting a specific feature</a:t>
            </a:r>
          </a:p>
          <a:p>
            <a:pPr lvl="1"/>
            <a:r>
              <a:rPr lang="en-US" dirty="0"/>
              <a:t>e.g. detecting if the sentence contains a negation like “not amazing” for example</a:t>
            </a:r>
          </a:p>
          <a:p>
            <a:endParaRPr lang="en-US" dirty="0"/>
          </a:p>
          <a:p>
            <a:r>
              <a:rPr lang="en-US" dirty="0"/>
              <a:t>If this phrase occurs somewhere in the sentence:</a:t>
            </a:r>
          </a:p>
          <a:p>
            <a:pPr lvl="1"/>
            <a:r>
              <a:rPr lang="en-US" dirty="0"/>
              <a:t>result of applying the filter to that region will yield a large value, but a small value in other regions</a:t>
            </a:r>
          </a:p>
          <a:p>
            <a:endParaRPr lang="en-US" dirty="0"/>
          </a:p>
          <a:p>
            <a:r>
              <a:rPr lang="en-US" dirty="0"/>
              <a:t>By performing the max operation:</a:t>
            </a:r>
          </a:p>
          <a:p>
            <a:pPr lvl="1"/>
            <a:r>
              <a:rPr lang="en-US" dirty="0"/>
              <a:t>keeping information about whether or not the feature appeared in the sentence, but losing information about where exactly it appeared</a:t>
            </a:r>
          </a:p>
        </p:txBody>
      </p:sp>
    </p:spTree>
    <p:extLst>
      <p:ext uri="{BB962C8B-B14F-4D97-AF65-F5344CB8AC3E}">
        <p14:creationId xmlns:p14="http://schemas.microsoft.com/office/powerpoint/2010/main" val="1116476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DAECC-47E0-5547-A557-CE087F860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57605-E190-EF42-93BA-2911CD07C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Locality Information:</a:t>
            </a:r>
          </a:p>
          <a:p>
            <a:pPr lvl="1"/>
            <a:r>
              <a:rPr lang="en-US" dirty="0"/>
              <a:t>is useful</a:t>
            </a:r>
          </a:p>
          <a:p>
            <a:r>
              <a:rPr lang="en-US" dirty="0"/>
              <a:t>Pooling effect:</a:t>
            </a:r>
          </a:p>
          <a:p>
            <a:pPr lvl="1"/>
            <a:r>
              <a:rPr lang="en-US" dirty="0"/>
              <a:t>similar to a bag of words or n-grams model</a:t>
            </a:r>
          </a:p>
          <a:p>
            <a:pPr lvl="1"/>
            <a:r>
              <a:rPr lang="en-US" dirty="0"/>
              <a:t>losing global information about locality (where in a sentence something happens)</a:t>
            </a:r>
          </a:p>
          <a:p>
            <a:pPr lvl="1"/>
            <a:r>
              <a:rPr lang="en-US" dirty="0"/>
              <a:t>keeping local information captured by filters</a:t>
            </a:r>
          </a:p>
          <a:p>
            <a:pPr lvl="2"/>
            <a:r>
              <a:rPr lang="en-US" dirty="0"/>
              <a:t>“not amazing” is very different from “amazing not”</a:t>
            </a:r>
          </a:p>
          <a:p>
            <a:pPr lvl="1"/>
            <a:r>
              <a:rPr lang="en-US" dirty="0"/>
              <a:t>imagine recognition:</a:t>
            </a:r>
          </a:p>
          <a:p>
            <a:pPr lvl="2"/>
            <a:r>
              <a:rPr lang="en-US" dirty="0"/>
              <a:t>pooling provides basic invariance to translating (shifting) and rotation</a:t>
            </a:r>
          </a:p>
          <a:p>
            <a:pPr lvl="2"/>
            <a:r>
              <a:rPr lang="en-US" dirty="0"/>
              <a:t>pooling over a region:</a:t>
            </a:r>
          </a:p>
          <a:p>
            <a:pPr lvl="3"/>
            <a:r>
              <a:rPr lang="en-US" dirty="0"/>
              <a:t>the output will stay approximately the same even if you shift/rotate the image by a few pixels, because the max operations will pick out the same value regardless</a:t>
            </a:r>
          </a:p>
        </p:txBody>
      </p:sp>
    </p:spTree>
    <p:extLst>
      <p:ext uri="{BB962C8B-B14F-4D97-AF65-F5344CB8AC3E}">
        <p14:creationId xmlns:p14="http://schemas.microsoft.com/office/powerpoint/2010/main" val="33123183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BA1F-E58D-434A-9460-0992A9D08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DD1B7-C15C-B146-BDFA-81BD07289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Channels are different “views” of your input data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in image recognition: typical channels are RGB (red, green, blue)</a:t>
            </a:r>
          </a:p>
          <a:p>
            <a:pPr lvl="1"/>
            <a:r>
              <a:rPr lang="en-US" dirty="0"/>
              <a:t>Possibility:</a:t>
            </a:r>
          </a:p>
          <a:p>
            <a:pPr lvl="2"/>
            <a:r>
              <a:rPr lang="en-US" dirty="0"/>
              <a:t>apply convolutions across channels, either with different or equal weights.</a:t>
            </a:r>
          </a:p>
          <a:p>
            <a:endParaRPr lang="en-US" dirty="0"/>
          </a:p>
          <a:p>
            <a:r>
              <a:rPr lang="en-US" dirty="0"/>
              <a:t>In NLP various channels as well:</a:t>
            </a:r>
          </a:p>
          <a:p>
            <a:pPr lvl="1"/>
            <a:r>
              <a:rPr lang="en-US" dirty="0"/>
              <a:t>a separate channels for different word </a:t>
            </a:r>
            <a:r>
              <a:rPr lang="en-US" dirty="0" err="1"/>
              <a:t>embeddings</a:t>
            </a:r>
            <a:r>
              <a:rPr lang="en-US" dirty="0"/>
              <a:t> (word2vec and </a:t>
            </a:r>
            <a:r>
              <a:rPr lang="en-US" dirty="0" err="1"/>
              <a:t>GloVe</a:t>
            </a:r>
            <a:r>
              <a:rPr lang="en-US" dirty="0"/>
              <a:t> for example), or</a:t>
            </a:r>
          </a:p>
          <a:p>
            <a:pPr lvl="1"/>
            <a:r>
              <a:rPr lang="en-US" dirty="0"/>
              <a:t>a channel for the same sentence represented in different languages, or phrased in different ways</a:t>
            </a:r>
          </a:p>
        </p:txBody>
      </p:sp>
    </p:spTree>
    <p:extLst>
      <p:ext uri="{BB962C8B-B14F-4D97-AF65-F5344CB8AC3E}">
        <p14:creationId xmlns:p14="http://schemas.microsoft.com/office/powerpoint/2010/main" val="33747576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61CAA-438D-374B-AD63-1581823DB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for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D6655-2A4A-BD42-B9F8-9CBC81C81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Applications of CNNs to Natural Language Processing</a:t>
            </a:r>
          </a:p>
          <a:p>
            <a:endParaRPr lang="en-US" dirty="0"/>
          </a:p>
          <a:p>
            <a:r>
              <a:rPr lang="en-US" dirty="0"/>
              <a:t>Most natural fit for CNNs in NLP</a:t>
            </a:r>
          </a:p>
          <a:p>
            <a:pPr lvl="1"/>
            <a:r>
              <a:rPr lang="en-US" dirty="0"/>
              <a:t>classifications tasks</a:t>
            </a:r>
          </a:p>
          <a:p>
            <a:pPr lvl="2"/>
            <a:r>
              <a:rPr lang="en-US" dirty="0"/>
              <a:t>Sentiment Analysis</a:t>
            </a:r>
          </a:p>
          <a:p>
            <a:pPr lvl="2"/>
            <a:r>
              <a:rPr lang="en-US" dirty="0"/>
              <a:t>Spam Detection</a:t>
            </a:r>
          </a:p>
          <a:p>
            <a:pPr lvl="2"/>
            <a:r>
              <a:rPr lang="en-US" dirty="0"/>
              <a:t>Topic Categorization</a:t>
            </a:r>
          </a:p>
          <a:p>
            <a:endParaRPr lang="en-US" dirty="0"/>
          </a:p>
          <a:p>
            <a:r>
              <a:rPr lang="en-US" dirty="0"/>
              <a:t>Sequence Tagging is problematic:</a:t>
            </a:r>
          </a:p>
          <a:p>
            <a:pPr lvl="1"/>
            <a:r>
              <a:rPr lang="en-US" dirty="0"/>
              <a:t>Convolutions and pooling operations lose information about the local order of words</a:t>
            </a:r>
          </a:p>
          <a:p>
            <a:pPr lvl="1"/>
            <a:r>
              <a:rPr lang="en-US" dirty="0" err="1"/>
              <a:t>PoS</a:t>
            </a:r>
            <a:r>
              <a:rPr lang="en-US" dirty="0"/>
              <a:t> Tagging or Named Entity Extraction is more problematic in a pure CNN architecture, but not impossible:</a:t>
            </a:r>
          </a:p>
          <a:p>
            <a:pPr lvl="2"/>
            <a:r>
              <a:rPr lang="en-US" dirty="0"/>
              <a:t>add positional features to the input</a:t>
            </a:r>
          </a:p>
        </p:txBody>
      </p:sp>
    </p:spTree>
    <p:extLst>
      <p:ext uri="{BB962C8B-B14F-4D97-AF65-F5344CB8AC3E}">
        <p14:creationId xmlns:p14="http://schemas.microsoft.com/office/powerpoint/2010/main" val="41731220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159F7-7981-2845-B18D-B829CA17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for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38A98-4667-7740-B263-93020F6D3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Kim, Y. (2014). </a:t>
            </a:r>
            <a:r>
              <a:rPr lang="en-US" dirty="0">
                <a:hlinkClick r:id="rId2"/>
              </a:rPr>
              <a:t>Convolutional Neural Networks for Sentence Classification</a:t>
            </a:r>
            <a:r>
              <a:rPr lang="en-US" dirty="0"/>
              <a:t>. Proceedings of the 2014 Conference on Empirical Methods in Natural Language Processing (EMNLP 2014), 1746–1751.</a:t>
            </a:r>
          </a:p>
          <a:p>
            <a:endParaRPr lang="en-US" dirty="0"/>
          </a:p>
          <a:p>
            <a:r>
              <a:rPr lang="en-US" dirty="0"/>
              <a:t>Evaluates a CNN architecture on various classification datasets:</a:t>
            </a:r>
          </a:p>
          <a:p>
            <a:pPr lvl="1"/>
            <a:r>
              <a:rPr lang="en-US" dirty="0"/>
              <a:t>Sentiment Analysis</a:t>
            </a:r>
          </a:p>
          <a:p>
            <a:pPr lvl="1"/>
            <a:r>
              <a:rPr lang="en-US" dirty="0"/>
              <a:t>Topic Categorization</a:t>
            </a:r>
          </a:p>
          <a:p>
            <a:r>
              <a:rPr lang="en-US" dirty="0"/>
              <a:t>Achieves very good performance across datasets, and new state-of-the-art on a few.</a:t>
            </a:r>
          </a:p>
          <a:p>
            <a:r>
              <a:rPr lang="en-US" dirty="0"/>
              <a:t>Simple network:</a:t>
            </a:r>
          </a:p>
          <a:p>
            <a:pPr lvl="1"/>
            <a:r>
              <a:rPr lang="en-US" dirty="0"/>
              <a:t>The input layer is a sentence comprised of concatenated </a:t>
            </a:r>
            <a:r>
              <a:rPr lang="en-US" dirty="0">
                <a:hlinkClick r:id="rId3"/>
              </a:rPr>
              <a:t>word2vec</a:t>
            </a:r>
            <a:r>
              <a:rPr lang="en-US" dirty="0"/>
              <a:t> word </a:t>
            </a:r>
            <a:r>
              <a:rPr lang="en-US" dirty="0" err="1"/>
              <a:t>embeddings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Convolutional layer with multiple filters</a:t>
            </a:r>
          </a:p>
          <a:p>
            <a:pPr lvl="1"/>
            <a:r>
              <a:rPr lang="en-US" dirty="0"/>
              <a:t>A max-pooling layer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softmax</a:t>
            </a:r>
            <a:r>
              <a:rPr lang="en-US" dirty="0"/>
              <a:t> classifier.</a:t>
            </a:r>
          </a:p>
          <a:p>
            <a:r>
              <a:rPr lang="en-US" dirty="0"/>
              <a:t>Experiments with two different channels in the form of static and dynamic word </a:t>
            </a:r>
            <a:r>
              <a:rPr lang="en-US" dirty="0" err="1"/>
              <a:t>embeddings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one channel is adjusted during training and the other isn’t</a:t>
            </a:r>
          </a:p>
        </p:txBody>
      </p:sp>
    </p:spTree>
    <p:extLst>
      <p:ext uri="{BB962C8B-B14F-4D97-AF65-F5344CB8AC3E}">
        <p14:creationId xmlns:p14="http://schemas.microsoft.com/office/powerpoint/2010/main" val="15292855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85AE1-54B8-024A-B956-021496F32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for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64A5E-C543-DD4F-BEF3-EEBB0596E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Kim (2014)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4BED4C-568F-6043-992F-7D04149E5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" y="2395219"/>
            <a:ext cx="10866120" cy="437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541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1A83F-183C-8F4E-93E3-A6E4ADB4C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for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6B539-1BA5-374F-BB0B-3B91E8A43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Wang, P., Xu, J., Xu, B., Liu, C., Zhang, H., Wang, F., &amp; </a:t>
            </a:r>
            <a:r>
              <a:rPr lang="en-US" dirty="0" err="1"/>
              <a:t>Hao</a:t>
            </a:r>
            <a:r>
              <a:rPr lang="en-US" dirty="0"/>
              <a:t>, H. (2015). </a:t>
            </a:r>
            <a:r>
              <a:rPr lang="en-US" dirty="0">
                <a:hlinkClick r:id="rId2"/>
              </a:rPr>
              <a:t>Semantic Clustering and Convolutional Neural Network for Short Text Categorization</a:t>
            </a:r>
            <a:r>
              <a:rPr lang="en-US" dirty="0"/>
              <a:t>. Proceedings ACL 2015, 352–357.</a:t>
            </a:r>
          </a:p>
          <a:p>
            <a:endParaRPr lang="en-US" dirty="0"/>
          </a:p>
          <a:p>
            <a:r>
              <a:rPr lang="en-US" dirty="0"/>
              <a:t>Similar to architecture in Kim (2014):</a:t>
            </a:r>
          </a:p>
          <a:p>
            <a:r>
              <a:rPr lang="en-US" dirty="0"/>
              <a:t>Added an additional layer that performs: “semantic clustering”</a:t>
            </a:r>
          </a:p>
        </p:txBody>
      </p:sp>
    </p:spTree>
    <p:extLst>
      <p:ext uri="{BB962C8B-B14F-4D97-AF65-F5344CB8AC3E}">
        <p14:creationId xmlns:p14="http://schemas.microsoft.com/office/powerpoint/2010/main" val="40554076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BF34E-9A79-5A41-8622-270E6F5A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for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D1EC2-E060-C945-8EF9-76B1CB111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Johnson, R., &amp; Zhang, T. (2015). </a:t>
            </a:r>
            <a:r>
              <a:rPr lang="en-US" dirty="0">
                <a:hlinkClick r:id="rId2"/>
              </a:rPr>
              <a:t>Effective Use of Word Order for Text Categorization with Convolutional Neural Networks</a:t>
            </a:r>
            <a:r>
              <a:rPr lang="en-US" dirty="0"/>
              <a:t>. To Appear: NAACL-2015, (2011).</a:t>
            </a:r>
          </a:p>
          <a:p>
            <a:endParaRPr lang="en-US" dirty="0"/>
          </a:p>
          <a:p>
            <a:r>
              <a:rPr lang="en-US" dirty="0"/>
              <a:t>Trains a CNN from scratch</a:t>
            </a:r>
          </a:p>
          <a:p>
            <a:pPr lvl="1"/>
            <a:r>
              <a:rPr lang="en-US" dirty="0"/>
              <a:t>no need for for pre-trained word vectors like word2vec or </a:t>
            </a:r>
            <a:r>
              <a:rPr lang="en-US" dirty="0" err="1"/>
              <a:t>GloVe</a:t>
            </a:r>
            <a:endParaRPr lang="en-US" dirty="0"/>
          </a:p>
          <a:p>
            <a:r>
              <a:rPr lang="en-US" dirty="0"/>
              <a:t>Applies convolutions directly to one-hot vectors</a:t>
            </a:r>
          </a:p>
          <a:p>
            <a:r>
              <a:rPr lang="en-US" dirty="0"/>
              <a:t>Proposes a space-efficient bag-of-words-like representation for input data</a:t>
            </a:r>
          </a:p>
          <a:p>
            <a:pPr lvl="1"/>
            <a:r>
              <a:rPr lang="en-US" dirty="0"/>
              <a:t>reduces the number of parameters the network needs to learn</a:t>
            </a:r>
          </a:p>
        </p:txBody>
      </p:sp>
    </p:spTree>
    <p:extLst>
      <p:ext uri="{BB962C8B-B14F-4D97-AF65-F5344CB8AC3E}">
        <p14:creationId xmlns:p14="http://schemas.microsoft.com/office/powerpoint/2010/main" val="3729560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2CB94-0E1C-42CC-B0B7-20685823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61E53-49FC-48EA-A1F1-1406A31EB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49 most frequent words:</a:t>
            </a:r>
          </a:p>
          <a:p>
            <a:pPr lvl="1"/>
            <a:r>
              <a:rPr lang="en-US" dirty="0"/>
              <a:t>THE, AND, OF, TO, A, HE, HIS, IN, THAT, WITH,HIM, WAS, IT, I, HER, FOR, IS, ME, HAD, THEY,BUT, ON, AS, AT, SHE, NOT, FROM, THEIR, SAID,THOU, THEM, THEE, WHEN, WHO, WERE, SO,HAVE, LITTLE, OUT, YOUNG, MY, BY, BE, SOUL,THERE, CAME, THIS, WILL, INTO</a:t>
            </a:r>
          </a:p>
          <a:p>
            <a:pPr lvl="1"/>
            <a:r>
              <a:rPr lang="en-US" dirty="0"/>
              <a:t>together make up 16489 of 33570 tokens in the book/text</a:t>
            </a:r>
          </a:p>
          <a:p>
            <a:pPr lvl="1"/>
            <a:r>
              <a:rPr lang="en-US" dirty="0"/>
              <a:t>49% of all tokens</a:t>
            </a:r>
          </a:p>
          <a:p>
            <a:pPr lvl="1"/>
            <a:r>
              <a:rPr lang="en-US" dirty="0"/>
              <a:t>49 words out of 4066</a:t>
            </a:r>
          </a:p>
          <a:p>
            <a:pPr lvl="1"/>
            <a:r>
              <a:rPr lang="en-US" dirty="0"/>
              <a:t>1.2% of all words/types</a:t>
            </a:r>
          </a:p>
        </p:txBody>
      </p:sp>
    </p:spTree>
    <p:extLst>
      <p:ext uri="{BB962C8B-B14F-4D97-AF65-F5344CB8AC3E}">
        <p14:creationId xmlns:p14="http://schemas.microsoft.com/office/powerpoint/2010/main" val="7808011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BBFB0-BB75-7449-8250-08C655FCD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for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23EEC-940B-3A44-85BA-7D8D3E571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Johnson, R., &amp; Zhang, T. (2015). </a:t>
            </a:r>
            <a:r>
              <a:rPr lang="en-US" dirty="0">
                <a:hlinkClick r:id="rId2"/>
              </a:rPr>
              <a:t>Semi-supervised Convolutional Neural Networks for Text Categorization via Region Embedding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Extending previous model:</a:t>
            </a:r>
          </a:p>
          <a:p>
            <a:pPr lvl="1"/>
            <a:r>
              <a:rPr lang="en-US" dirty="0"/>
              <a:t>additional unsupervised “region embedding” that is learned using a CNN  predicting the context of text regions</a:t>
            </a:r>
          </a:p>
          <a:p>
            <a:pPr lvl="1"/>
            <a:r>
              <a:rPr lang="en-US" dirty="0"/>
              <a:t>work well for long-form texts (e.g. movie reviews)</a:t>
            </a:r>
          </a:p>
          <a:p>
            <a:pPr lvl="2"/>
            <a:r>
              <a:rPr lang="en-US" dirty="0"/>
              <a:t>unclear performance on short texts (e.g. tweets)</a:t>
            </a:r>
          </a:p>
          <a:p>
            <a:r>
              <a:rPr lang="en-US" dirty="0"/>
              <a:t>Pre-trained word </a:t>
            </a:r>
            <a:r>
              <a:rPr lang="en-US" dirty="0" err="1"/>
              <a:t>embeddings</a:t>
            </a:r>
            <a:endParaRPr lang="en-US" dirty="0"/>
          </a:p>
          <a:p>
            <a:pPr lvl="1"/>
            <a:r>
              <a:rPr lang="en-US" dirty="0"/>
              <a:t>Should yield larger gains for short texts</a:t>
            </a:r>
          </a:p>
          <a:p>
            <a:pPr lvl="1"/>
            <a:r>
              <a:rPr lang="en-US" dirty="0"/>
              <a:t>Not so much for long texts</a:t>
            </a:r>
          </a:p>
        </p:txBody>
      </p:sp>
    </p:spTree>
    <p:extLst>
      <p:ext uri="{BB962C8B-B14F-4D97-AF65-F5344CB8AC3E}">
        <p14:creationId xmlns:p14="http://schemas.microsoft.com/office/powerpoint/2010/main" val="11504762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BC574-FA14-F24C-926E-D80C40A83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for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7A12D-60C3-A34D-BEFB-1B330D00A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Zhang, Y., &amp; Wallace, B. (2015). </a:t>
            </a:r>
            <a:r>
              <a:rPr lang="en-US" dirty="0">
                <a:hlinkClick r:id="rId2"/>
              </a:rPr>
              <a:t>A Sensitivity Analysis of (and Practitioners’ Guide to) Convolutional Neural Networks for Sentence Classification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Empirical evaluation on the effect of varying hyper-parameters in CNN architectures</a:t>
            </a:r>
          </a:p>
          <a:p>
            <a:r>
              <a:rPr lang="en-US" dirty="0"/>
              <a:t>Many hyper-parameters to choose from:</a:t>
            </a:r>
          </a:p>
          <a:p>
            <a:pPr lvl="1"/>
            <a:r>
              <a:rPr lang="en-US" dirty="0"/>
              <a:t>Input representations (word2vec, </a:t>
            </a:r>
            <a:r>
              <a:rPr lang="en-US" dirty="0" err="1"/>
              <a:t>GloVe</a:t>
            </a:r>
            <a:r>
              <a:rPr lang="en-US" dirty="0"/>
              <a:t>, one-hot)</a:t>
            </a:r>
          </a:p>
          <a:p>
            <a:pPr lvl="1"/>
            <a:r>
              <a:rPr lang="en-US" dirty="0"/>
              <a:t>number and sizes of convolution filters</a:t>
            </a:r>
          </a:p>
          <a:p>
            <a:pPr lvl="1"/>
            <a:r>
              <a:rPr lang="en-US" dirty="0"/>
              <a:t>pooling strategies (max, average)</a:t>
            </a:r>
          </a:p>
          <a:p>
            <a:pPr lvl="1"/>
            <a:r>
              <a:rPr lang="en-US" dirty="0"/>
              <a:t>activation functions (</a:t>
            </a:r>
            <a:r>
              <a:rPr lang="en-US" dirty="0" err="1"/>
              <a:t>ReLU</a:t>
            </a:r>
            <a:r>
              <a:rPr lang="en-US" dirty="0"/>
              <a:t>, </a:t>
            </a:r>
            <a:r>
              <a:rPr lang="en-US" dirty="0" err="1"/>
              <a:t>tanh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66573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F4D4A-A54C-CC41-A46D-96C03426D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for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4191A-5CD4-2F4A-8BF3-8BE13A2DE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Zhang &amp; Wallace (2015)</a:t>
            </a:r>
          </a:p>
          <a:p>
            <a:r>
              <a:rPr lang="en-US" dirty="0"/>
              <a:t>investigating hyper-parameter impact on performance and variance over multiple runs</a:t>
            </a:r>
          </a:p>
          <a:p>
            <a:r>
              <a:rPr lang="en-US" dirty="0"/>
              <a:t>For implementation of own CNN for text classification:</a:t>
            </a:r>
          </a:p>
          <a:p>
            <a:pPr lvl="1"/>
            <a:r>
              <a:rPr lang="en-US" dirty="0"/>
              <a:t>Zhang &amp; Wallace (2015) is a starting point</a:t>
            </a:r>
          </a:p>
          <a:p>
            <a:r>
              <a:rPr lang="en-US" dirty="0"/>
              <a:t>Results:</a:t>
            </a:r>
          </a:p>
          <a:p>
            <a:pPr lvl="1"/>
            <a:r>
              <a:rPr lang="en-US" dirty="0"/>
              <a:t>max-pooling always beats average pooling</a:t>
            </a:r>
          </a:p>
          <a:p>
            <a:pPr lvl="1"/>
            <a:r>
              <a:rPr lang="en-US" dirty="0"/>
              <a:t>ideal filter sizes are important but task-dependent</a:t>
            </a:r>
          </a:p>
          <a:p>
            <a:pPr lvl="1"/>
            <a:r>
              <a:rPr lang="en-US" dirty="0"/>
              <a:t>regularization doesn’t seem to make a big different in specific NLP tasks</a:t>
            </a:r>
          </a:p>
          <a:p>
            <a:r>
              <a:rPr lang="en-US" dirty="0"/>
              <a:t>Caveat of this paper:</a:t>
            </a:r>
          </a:p>
          <a:p>
            <a:pPr lvl="1"/>
            <a:r>
              <a:rPr lang="en-US" dirty="0"/>
              <a:t>all datasets were similar in terms of their document length</a:t>
            </a:r>
          </a:p>
          <a:p>
            <a:pPr lvl="1"/>
            <a:r>
              <a:rPr lang="en-US" dirty="0"/>
              <a:t>same guidelines may not apply to data that looks considerably different</a:t>
            </a:r>
          </a:p>
        </p:txBody>
      </p:sp>
    </p:spTree>
    <p:extLst>
      <p:ext uri="{BB962C8B-B14F-4D97-AF65-F5344CB8AC3E}">
        <p14:creationId xmlns:p14="http://schemas.microsoft.com/office/powerpoint/2010/main" val="17888123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FC58B-BA83-C94A-A143-E7EBB81FF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for NLP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09B69-50A4-0F4A-8A0C-4351BDBA2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Nguyen, T. H., &amp; </a:t>
            </a:r>
            <a:r>
              <a:rPr lang="en-US" dirty="0" err="1"/>
              <a:t>Grishman</a:t>
            </a:r>
            <a:r>
              <a:rPr lang="en-US" dirty="0"/>
              <a:t>, R. (2015). </a:t>
            </a:r>
            <a:r>
              <a:rPr lang="en-US" dirty="0">
                <a:hlinkClick r:id="rId2"/>
              </a:rPr>
              <a:t>Relation Extraction: Perspective from Convolutional Neural Networks</a:t>
            </a:r>
            <a:r>
              <a:rPr lang="en-US" dirty="0"/>
              <a:t>. Workshop on Vector Modeling for NLP, 39–48.</a:t>
            </a:r>
          </a:p>
          <a:p>
            <a:endParaRPr lang="en-US" dirty="0"/>
          </a:p>
          <a:p>
            <a:r>
              <a:rPr lang="en-US" dirty="0"/>
              <a:t>CNNs for Relation Extraction and Relation Classification tasks</a:t>
            </a:r>
          </a:p>
          <a:p>
            <a:r>
              <a:rPr lang="en-US" dirty="0"/>
              <a:t>Input to the convolutional layer:</a:t>
            </a:r>
          </a:p>
          <a:p>
            <a:pPr lvl="1"/>
            <a:r>
              <a:rPr lang="en-US" dirty="0"/>
              <a:t>word vectors</a:t>
            </a:r>
          </a:p>
          <a:p>
            <a:pPr lvl="1"/>
            <a:r>
              <a:rPr lang="en-US" dirty="0"/>
              <a:t>relative positions of words to the entities of interest</a:t>
            </a:r>
          </a:p>
          <a:p>
            <a:pPr lvl="1"/>
            <a:r>
              <a:rPr lang="en-US" dirty="0"/>
              <a:t>Assumption:</a:t>
            </a:r>
          </a:p>
          <a:p>
            <a:pPr lvl="2"/>
            <a:r>
              <a:rPr lang="en-US" dirty="0"/>
              <a:t>positions of the entities are given, and that each example input contains one relation</a:t>
            </a:r>
          </a:p>
        </p:txBody>
      </p:sp>
    </p:spTree>
    <p:extLst>
      <p:ext uri="{BB962C8B-B14F-4D97-AF65-F5344CB8AC3E}">
        <p14:creationId xmlns:p14="http://schemas.microsoft.com/office/powerpoint/2010/main" val="40539168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6B2D2-DF2D-0340-AF11-48034E016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4A55B-41F3-4045-BC4E-9E78DE2A2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Information extraction </a:t>
            </a:r>
          </a:p>
          <a:p>
            <a:pPr lvl="1"/>
            <a:r>
              <a:rPr lang="en-US" dirty="0"/>
              <a:t>IE = extracting information from text </a:t>
            </a:r>
          </a:p>
          <a:p>
            <a:pPr lvl="1"/>
            <a:r>
              <a:rPr lang="en-US" dirty="0"/>
              <a:t>Sometimes called text analytics commercially </a:t>
            </a:r>
          </a:p>
          <a:p>
            <a:r>
              <a:rPr lang="en-US" dirty="0"/>
              <a:t>Extract </a:t>
            </a:r>
            <a:r>
              <a:rPr lang="en-US" dirty="0">
                <a:solidFill>
                  <a:srgbClr val="FF0000"/>
                </a:solidFill>
              </a:rPr>
              <a:t>entities</a:t>
            </a:r>
          </a:p>
          <a:p>
            <a:pPr lvl="1"/>
            <a:r>
              <a:rPr lang="en-US" dirty="0"/>
              <a:t>People, organizations, locations, times, dates, prices, ... </a:t>
            </a:r>
          </a:p>
          <a:p>
            <a:pPr lvl="1"/>
            <a:r>
              <a:rPr lang="en-US" dirty="0"/>
              <a:t>Or sometimes: genes, proteins, diseases, medicines, ... </a:t>
            </a:r>
          </a:p>
          <a:p>
            <a:r>
              <a:rPr lang="en-US" dirty="0"/>
              <a:t>Extract the </a:t>
            </a:r>
            <a:r>
              <a:rPr lang="en-US" dirty="0">
                <a:solidFill>
                  <a:srgbClr val="FF0000"/>
                </a:solidFill>
              </a:rPr>
              <a:t>relations</a:t>
            </a:r>
            <a:r>
              <a:rPr lang="en-US" dirty="0"/>
              <a:t> between entities</a:t>
            </a:r>
          </a:p>
          <a:p>
            <a:pPr lvl="1"/>
            <a:r>
              <a:rPr lang="en-US" dirty="0"/>
              <a:t>Located in, employed by, part of, married to, ... </a:t>
            </a:r>
          </a:p>
          <a:p>
            <a:r>
              <a:rPr lang="en-US" dirty="0"/>
              <a:t>Figure out the larger events that are taking place </a:t>
            </a:r>
          </a:p>
        </p:txBody>
      </p:sp>
    </p:spTree>
    <p:extLst>
      <p:ext uri="{BB962C8B-B14F-4D97-AF65-F5344CB8AC3E}">
        <p14:creationId xmlns:p14="http://schemas.microsoft.com/office/powerpoint/2010/main" val="4406131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8C7C4-FE27-5E44-A225-C5AE76CE7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00427-45E3-DC43-B4F6-35C7716DD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615D5B-0B22-7840-882C-DD85C242A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107"/>
            <a:ext cx="12192000" cy="654778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C6B66-2D83-0047-8EF2-F7FA6C5BC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D7DF-DC25-4640-9954-D2FFE67E8C5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283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EFD02-C7B2-8F4C-B3F8-E87BD5B3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as Knowledge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8AB5E-C9F5-B041-9808-DD8DFCEA7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Knowledge levels</a:t>
            </a:r>
          </a:p>
          <a:p>
            <a:pPr lvl="1"/>
            <a:r>
              <a:rPr lang="en-US"/>
              <a:t>World knowledge</a:t>
            </a:r>
          </a:p>
          <a:p>
            <a:pPr lvl="2"/>
            <a:r>
              <a:rPr lang="en-US"/>
              <a:t>More persistent and less dynamic</a:t>
            </a:r>
          </a:p>
          <a:p>
            <a:pPr lvl="1"/>
            <a:r>
              <a:rPr lang="en-US"/>
              <a:t>Dialog knowledge</a:t>
            </a:r>
          </a:p>
          <a:p>
            <a:pPr lvl="2"/>
            <a:r>
              <a:rPr lang="en-US"/>
              <a:t>Temporal and local</a:t>
            </a:r>
          </a:p>
          <a:p>
            <a:pPr lvl="2"/>
            <a:r>
              <a:rPr lang="en-US"/>
              <a:t>Highly dynamic</a:t>
            </a:r>
          </a:p>
          <a:p>
            <a:pPr lvl="1"/>
            <a:r>
              <a:rPr lang="en-US"/>
              <a:t>Individual knowledge</a:t>
            </a:r>
          </a:p>
          <a:p>
            <a:pPr lvl="2"/>
            <a:r>
              <a:rPr lang="en-US"/>
              <a:t>Somewhat persistent</a:t>
            </a:r>
          </a:p>
          <a:p>
            <a:pPr lvl="2"/>
            <a:r>
              <a:rPr lang="en-US"/>
              <a:t>Dynamic</a:t>
            </a:r>
          </a:p>
          <a:p>
            <a:pPr lvl="1"/>
            <a:r>
              <a:rPr lang="en-US"/>
              <a:t>Domain specific knowledge</a:t>
            </a:r>
          </a:p>
          <a:p>
            <a:pPr lvl="2"/>
            <a:r>
              <a:rPr lang="en-US"/>
              <a:t>Legal, medical, business,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A855E-8BC1-7049-B5CA-4B71CDE78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D7DF-DC25-4640-9954-D2FFE67E8C5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277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96077-59E6-1D42-B1C1-6276136A0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Linguistic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7D8BF-9AA9-6746-BEEA-B40A2F89F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Taxonomy or Ontology lookup</a:t>
            </a:r>
          </a:p>
          <a:p>
            <a:pPr lvl="1"/>
            <a:r>
              <a:rPr lang="en-US" dirty="0"/>
              <a:t>Hyper- and hyponym relations</a:t>
            </a:r>
          </a:p>
          <a:p>
            <a:pPr lvl="1"/>
            <a:r>
              <a:rPr lang="en-US" dirty="0"/>
              <a:t>Word Sense Disambiguation</a:t>
            </a:r>
          </a:p>
          <a:p>
            <a:pPr lvl="1"/>
            <a:r>
              <a:rPr lang="en-US" dirty="0"/>
              <a:t>Ambiguity estimates</a:t>
            </a:r>
          </a:p>
          <a:p>
            <a:r>
              <a:rPr lang="en-US" dirty="0"/>
              <a:t>Resources</a:t>
            </a:r>
          </a:p>
          <a:p>
            <a:pPr lvl="1"/>
            <a:r>
              <a:rPr lang="en-US" dirty="0">
                <a:hlinkClick r:id="rId2"/>
              </a:rPr>
              <a:t>WordNet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NLTK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Multilingual implementations of WordNet</a:t>
            </a:r>
          </a:p>
          <a:p>
            <a:pPr lvl="1"/>
            <a:r>
              <a:rPr lang="en-US" dirty="0"/>
              <a:t>Thesauri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2BEB9-1CBD-934E-90C8-90859E521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D7DF-DC25-4640-9954-D2FFE67E8C5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699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D2F29-BAD4-ED42-838B-469827CD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Knowledge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5E18F-52DE-8941-8FFC-E2E204715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Numerous knowledge graphs</a:t>
            </a:r>
          </a:p>
          <a:p>
            <a:pPr lvl="1"/>
            <a:r>
              <a:rPr lang="en-US" dirty="0"/>
              <a:t>Former: </a:t>
            </a:r>
            <a:r>
              <a:rPr lang="en-US" dirty="0">
                <a:hlinkClick r:id="rId2"/>
              </a:rPr>
              <a:t>Freebase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Google Knowledge Graph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Yago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DBpedia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Wikipedia</a:t>
            </a:r>
            <a:r>
              <a:rPr lang="en-US" dirty="0"/>
              <a:t> backup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Ontologies</a:t>
            </a:r>
          </a:p>
          <a:p>
            <a:pPr lvl="1"/>
            <a:r>
              <a:rPr lang="en-US" dirty="0">
                <a:hlinkClick r:id="rId7"/>
              </a:rPr>
              <a:t>Protégé</a:t>
            </a:r>
            <a:r>
              <a:rPr lang="en-US" dirty="0"/>
              <a:t> and archive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7E7E9-E979-9844-9BAE-68751AE1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87D7DF-DC25-4640-9954-D2FFE67E8C5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906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9AF3F-398A-4D32-B530-6ACF568A2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NLP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6843D-2F2E-462E-9B65-4D33F9F31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Varying levels of linguistic analysis</a:t>
            </a:r>
          </a:p>
          <a:p>
            <a:pPr lvl="1"/>
            <a:r>
              <a:rPr lang="en-US"/>
              <a:t>Tokenization (</a:t>
            </a:r>
            <a:r>
              <a:rPr lang="en-US" err="1"/>
              <a:t>CoreNLP</a:t>
            </a:r>
            <a:r>
              <a:rPr lang="en-US"/>
              <a:t>, </a:t>
            </a:r>
            <a:r>
              <a:rPr lang="en-US" err="1"/>
              <a:t>spaCy</a:t>
            </a:r>
            <a:r>
              <a:rPr lang="en-US"/>
              <a:t>, NLTK)</a:t>
            </a:r>
          </a:p>
          <a:p>
            <a:pPr lvl="1"/>
            <a:r>
              <a:rPr lang="en-US"/>
              <a:t>Lemmatization (</a:t>
            </a:r>
            <a:r>
              <a:rPr lang="en-US" err="1"/>
              <a:t>CoreNLP</a:t>
            </a:r>
            <a:r>
              <a:rPr lang="en-US"/>
              <a:t>, NLTK)</a:t>
            </a:r>
          </a:p>
          <a:p>
            <a:pPr lvl="1"/>
            <a:r>
              <a:rPr lang="en-US"/>
              <a:t>Part-of-Speech Tagging (</a:t>
            </a:r>
            <a:r>
              <a:rPr lang="en-US" err="1"/>
              <a:t>CoreNLP</a:t>
            </a:r>
            <a:r>
              <a:rPr lang="en-US"/>
              <a:t>, </a:t>
            </a:r>
            <a:r>
              <a:rPr lang="en-US" err="1"/>
              <a:t>spaCy</a:t>
            </a:r>
            <a:r>
              <a:rPr lang="en-US"/>
              <a:t>, NLTK)</a:t>
            </a:r>
          </a:p>
          <a:p>
            <a:pPr lvl="1"/>
            <a:r>
              <a:rPr lang="en-US"/>
              <a:t>Named Entity Recognition (</a:t>
            </a:r>
            <a:r>
              <a:rPr lang="en-US" err="1"/>
              <a:t>CoreNLP</a:t>
            </a:r>
            <a:r>
              <a:rPr lang="en-US"/>
              <a:t>, </a:t>
            </a:r>
            <a:r>
              <a:rPr lang="en-US" err="1"/>
              <a:t>spaCy</a:t>
            </a:r>
            <a:r>
              <a:rPr lang="en-US"/>
              <a:t>)</a:t>
            </a:r>
          </a:p>
          <a:p>
            <a:pPr lvl="1"/>
            <a:r>
              <a:rPr lang="en-US"/>
              <a:t>Ontology/Taxonomy/Thesaurus (hyper-, hypo-, meronym etc.) (NLTK)</a:t>
            </a:r>
          </a:p>
          <a:p>
            <a:pPr lvl="1"/>
            <a:r>
              <a:rPr lang="en-US"/>
              <a:t>Constituent Parsing (</a:t>
            </a:r>
            <a:r>
              <a:rPr lang="en-US" err="1"/>
              <a:t>CoreNLP</a:t>
            </a:r>
            <a:r>
              <a:rPr lang="en-US"/>
              <a:t>, NLTK without grammars)</a:t>
            </a:r>
          </a:p>
          <a:p>
            <a:pPr lvl="1"/>
            <a:r>
              <a:rPr lang="en-US"/>
              <a:t>Dependency Parsing (</a:t>
            </a:r>
            <a:r>
              <a:rPr lang="en-US" err="1"/>
              <a:t>CoreNLP</a:t>
            </a:r>
            <a:r>
              <a:rPr lang="en-US"/>
              <a:t>, </a:t>
            </a:r>
            <a:r>
              <a:rPr lang="en-US" err="1"/>
              <a:t>spaCy</a:t>
            </a:r>
            <a:r>
              <a:rPr lang="en-US"/>
              <a:t>)</a:t>
            </a:r>
          </a:p>
          <a:p>
            <a:pPr lvl="1"/>
            <a:r>
              <a:rPr lang="en-US"/>
              <a:t>Coreference Analysis (</a:t>
            </a:r>
            <a:r>
              <a:rPr lang="en-US" err="1"/>
              <a:t>CoreNLP</a:t>
            </a:r>
            <a:r>
              <a:rPr lang="en-US"/>
              <a:t>)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2408F-C180-4E71-B61F-5107CEB3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BC93D5-AE85-4155-9B9A-EB4268DFC5FA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45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3070</TotalTime>
  <Words>5361</Words>
  <Application>Microsoft Office PowerPoint</Application>
  <PresentationFormat>Widescreen</PresentationFormat>
  <Paragraphs>994</Paragraphs>
  <Slides>115</Slides>
  <Notes>0</Notes>
  <HiddenSlides>12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1" baseType="lpstr">
      <vt:lpstr>Arial</vt:lpstr>
      <vt:lpstr>Calibri</vt:lpstr>
      <vt:lpstr>Calibri Light</vt:lpstr>
      <vt:lpstr>Cambria Math</vt:lpstr>
      <vt:lpstr>Mangal</vt:lpstr>
      <vt:lpstr>Office Theme</vt:lpstr>
      <vt:lpstr>Deep Learning and NLP</vt:lpstr>
      <vt:lpstr>Agenda</vt:lpstr>
      <vt:lpstr>NLP</vt:lpstr>
      <vt:lpstr>NLP Technologies</vt:lpstr>
      <vt:lpstr>NLP Demo</vt:lpstr>
      <vt:lpstr>Language and Meaning</vt:lpstr>
      <vt:lpstr>Example</vt:lpstr>
      <vt:lpstr>Frequency on Length</vt:lpstr>
      <vt:lpstr>Quantitative Properties</vt:lpstr>
      <vt:lpstr>Mental Lexicon vs. Lexical Use</vt:lpstr>
      <vt:lpstr>Quantitative Properties</vt:lpstr>
      <vt:lpstr>Distributional Properties</vt:lpstr>
      <vt:lpstr>Distributional Properties</vt:lpstr>
      <vt:lpstr>Word Meanings as Networks</vt:lpstr>
      <vt:lpstr>Word Meanings</vt:lpstr>
      <vt:lpstr>Discrete (Probabilistic) Representations</vt:lpstr>
      <vt:lpstr>Semantics and Vectors</vt:lpstr>
      <vt:lpstr>Word2Vec</vt:lpstr>
      <vt:lpstr>Word2Vec</vt:lpstr>
      <vt:lpstr>Word2Vec</vt:lpstr>
      <vt:lpstr>Word2Vec</vt:lpstr>
      <vt:lpstr>Semantic and Vector Similarity</vt:lpstr>
      <vt:lpstr>Word2Vec</vt:lpstr>
      <vt:lpstr>Word2Vec</vt:lpstr>
      <vt:lpstr>Word2Vec</vt:lpstr>
      <vt:lpstr>Word2Vec</vt:lpstr>
      <vt:lpstr>Word Embeddings</vt:lpstr>
      <vt:lpstr>Sequence Processing</vt:lpstr>
      <vt:lpstr>LeNet Architecture</vt:lpstr>
      <vt:lpstr>Tutorial Sources</vt:lpstr>
      <vt:lpstr>Main Operations</vt:lpstr>
      <vt:lpstr>Example</vt:lpstr>
      <vt:lpstr>Convolution</vt:lpstr>
      <vt:lpstr>Convolution</vt:lpstr>
      <vt:lpstr>Convolution</vt:lpstr>
      <vt:lpstr>Convolution</vt:lpstr>
      <vt:lpstr>Convolution</vt:lpstr>
      <vt:lpstr>PowerPoint Presentation</vt:lpstr>
      <vt:lpstr>PowerPoint Presentation</vt:lpstr>
      <vt:lpstr>CNNs</vt:lpstr>
      <vt:lpstr>CNNs</vt:lpstr>
      <vt:lpstr>Depth</vt:lpstr>
      <vt:lpstr>Stride</vt:lpstr>
      <vt:lpstr>Zero-padding</vt:lpstr>
      <vt:lpstr>Zero-padding</vt:lpstr>
      <vt:lpstr>Non-linearity</vt:lpstr>
      <vt:lpstr>Non-linearity</vt:lpstr>
      <vt:lpstr>Pooling</vt:lpstr>
      <vt:lpstr>Pooling</vt:lpstr>
      <vt:lpstr>Pooling</vt:lpstr>
      <vt:lpstr>Pooling</vt:lpstr>
      <vt:lpstr>Pooling Effect</vt:lpstr>
      <vt:lpstr>Pooling</vt:lpstr>
      <vt:lpstr>Architecture</vt:lpstr>
      <vt:lpstr>Convolution Steps</vt:lpstr>
      <vt:lpstr>Fully Connected Layer</vt:lpstr>
      <vt:lpstr>Fully Connected Layer</vt:lpstr>
      <vt:lpstr>Fully Connected Layer</vt:lpstr>
      <vt:lpstr>Training</vt:lpstr>
      <vt:lpstr>Training</vt:lpstr>
      <vt:lpstr>Training</vt:lpstr>
      <vt:lpstr>CNNs and Language / Text</vt:lpstr>
      <vt:lpstr>CNNs for NLP</vt:lpstr>
      <vt:lpstr>CNNs for NLP</vt:lpstr>
      <vt:lpstr>CNNs for NLP</vt:lpstr>
      <vt:lpstr>CNNs for NLP</vt:lpstr>
      <vt:lpstr>CNNs for NLP</vt:lpstr>
      <vt:lpstr>CNNs for NLP</vt:lpstr>
      <vt:lpstr>CNNs for NLP</vt:lpstr>
      <vt:lpstr>CNNs for NLP</vt:lpstr>
      <vt:lpstr>CNNs for NLP</vt:lpstr>
      <vt:lpstr>CNNs for NLP</vt:lpstr>
      <vt:lpstr>CNNs for NLP</vt:lpstr>
      <vt:lpstr>CNNs for NLP</vt:lpstr>
      <vt:lpstr>Narrow and Wide Convolution</vt:lpstr>
      <vt:lpstr>Zero-padding</vt:lpstr>
      <vt:lpstr>Stride</vt:lpstr>
      <vt:lpstr>Pooling Layer</vt:lpstr>
      <vt:lpstr>Pooling Layer</vt:lpstr>
      <vt:lpstr>Pooling Layer</vt:lpstr>
      <vt:lpstr>Pooling Layer</vt:lpstr>
      <vt:lpstr>Pooling Layer</vt:lpstr>
      <vt:lpstr>Pooling Layer</vt:lpstr>
      <vt:lpstr>Channels</vt:lpstr>
      <vt:lpstr>CNNs for NLP</vt:lpstr>
      <vt:lpstr>CNNs for NLP</vt:lpstr>
      <vt:lpstr>CNNs for NLP</vt:lpstr>
      <vt:lpstr>CNNs for NLP</vt:lpstr>
      <vt:lpstr>CNNs for NLP</vt:lpstr>
      <vt:lpstr>CNNs for NLP</vt:lpstr>
      <vt:lpstr>CNNs for NLP</vt:lpstr>
      <vt:lpstr>CNNs for NLP</vt:lpstr>
      <vt:lpstr>CNNs for NLP</vt:lpstr>
      <vt:lpstr>Relations</vt:lpstr>
      <vt:lpstr>PowerPoint Presentation</vt:lpstr>
      <vt:lpstr>Graph as Knowledge Representation</vt:lpstr>
      <vt:lpstr>Linguistic Resources</vt:lpstr>
      <vt:lpstr>Knowledge Graphs</vt:lpstr>
      <vt:lpstr>NLP Pipelines</vt:lpstr>
      <vt:lpstr>NLP Pipelines</vt:lpstr>
      <vt:lpstr>Examples</vt:lpstr>
      <vt:lpstr>Requirements</vt:lpstr>
      <vt:lpstr>Extraction of CRS</vt:lpstr>
      <vt:lpstr>Implicatures and Presuppositions</vt:lpstr>
      <vt:lpstr>Graph Mapping</vt:lpstr>
      <vt:lpstr>Triple Stores</vt:lpstr>
      <vt:lpstr>Graph Database</vt:lpstr>
      <vt:lpstr>Knowledge Graph</vt:lpstr>
      <vt:lpstr>Knowledge Graph</vt:lpstr>
      <vt:lpstr>Multi-Modality</vt:lpstr>
      <vt:lpstr>Prosody and Stress</vt:lpstr>
      <vt:lpstr>Prosody and Stress</vt:lpstr>
      <vt:lpstr>Vision</vt:lpstr>
      <vt:lpstr>Next steps</vt:lpstr>
      <vt:lpstr>Tutorial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L665 Convolutional NNs</dc:title>
  <dc:creator>Damir Cavar</dc:creator>
  <cp:lastModifiedBy>Damir Cavar</cp:lastModifiedBy>
  <cp:revision>181</cp:revision>
  <dcterms:created xsi:type="dcterms:W3CDTF">2018-03-22T02:00:50Z</dcterms:created>
  <dcterms:modified xsi:type="dcterms:W3CDTF">2018-04-17T10:11:41Z</dcterms:modified>
</cp:coreProperties>
</file>